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60" r:id="rId4"/>
    <p:sldId id="261" r:id="rId5"/>
    <p:sldId id="264"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59" r:id="rId32"/>
  </p:sldIdLst>
  <p:sldSz cx="12192000" cy="6858000"/>
  <p:notesSz cx="6858000" cy="9144000"/>
  <p:embeddedFontLst>
    <p:embeddedFont>
      <p:font typeface="Lato Black" panose="020F0502020204030203" pitchFamily="34" charset="0"/>
      <p:bold r:id="rId34"/>
      <p:boldItalic r:id="rId35"/>
    </p:embeddedFont>
    <p:embeddedFont>
      <p:font typeface="Libre Baskerville" panose="02000000000000000000" pitchFamily="2"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p:cViewPr varScale="1">
        <p:scale>
          <a:sx n="78" d="100"/>
          <a:sy n="78" d="100"/>
        </p:scale>
        <p:origin x="850" y="91"/>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567608" y="3789040"/>
            <a:ext cx="7246189" cy="135417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dirty="0">
                <a:solidFill>
                  <a:schemeClr val="dk1"/>
                </a:solidFill>
                <a:latin typeface="Calibri"/>
                <a:ea typeface="Calibri"/>
                <a:cs typeface="Calibri"/>
                <a:sym typeface="Calibri"/>
              </a:rPr>
              <a:t>MySQL- </a:t>
            </a:r>
            <a:r>
              <a:rPr lang="en-US" sz="2400" b="1" dirty="0">
                <a:latin typeface="Calibri" panose="020F0502020204030204" pitchFamily="34" charset="0"/>
                <a:ea typeface="Calibri" panose="020F0502020204030204" pitchFamily="34" charset="0"/>
                <a:cs typeface="Calibri" panose="020F0502020204030204" pitchFamily="34" charset="0"/>
              </a:rPr>
              <a:t>Health Insurance Claim Database System</a:t>
            </a:r>
          </a:p>
          <a:p>
            <a:pPr marL="0" marR="0" lvl="0" indent="0" algn="ctr" rtl="0">
              <a:spcBef>
                <a:spcPts val="0"/>
              </a:spcBef>
              <a:spcAft>
                <a:spcPts val="0"/>
              </a:spcAft>
              <a:buNone/>
            </a:pPr>
            <a:endPar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Presented by:</a:t>
            </a:r>
          </a:p>
          <a:p>
            <a:pPr marL="0" marR="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Ms. Shruti Jakkulwar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C941-2270-7A6C-CEC5-8D8756E538A9}"/>
              </a:ext>
            </a:extLst>
          </p:cNvPr>
          <p:cNvSpPr>
            <a:spLocks noGrp="1"/>
          </p:cNvSpPr>
          <p:nvPr>
            <p:ph type="title"/>
          </p:nvPr>
        </p:nvSpPr>
        <p:spPr>
          <a:xfrm>
            <a:off x="2639616" y="-48366"/>
            <a:ext cx="7634064" cy="615603"/>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Insertion and Manipulation (DML)</a:t>
            </a:r>
            <a:endParaRPr lang="en-IN" sz="2800" dirty="0"/>
          </a:p>
        </p:txBody>
      </p:sp>
      <p:pic>
        <p:nvPicPr>
          <p:cNvPr id="4" name="Picture 3">
            <a:extLst>
              <a:ext uri="{FF2B5EF4-FFF2-40B4-BE49-F238E27FC236}">
                <a16:creationId xmlns:a16="http://schemas.microsoft.com/office/drawing/2014/main" id="{827CDC12-CC51-F5AA-D649-9E76B50F727F}"/>
              </a:ext>
            </a:extLst>
          </p:cNvPr>
          <p:cNvPicPr>
            <a:picLocks noChangeAspect="1"/>
          </p:cNvPicPr>
          <p:nvPr/>
        </p:nvPicPr>
        <p:blipFill>
          <a:blip r:embed="rId2"/>
          <a:stretch>
            <a:fillRect/>
          </a:stretch>
        </p:blipFill>
        <p:spPr>
          <a:xfrm>
            <a:off x="299357" y="692696"/>
            <a:ext cx="5544615" cy="4081801"/>
          </a:xfrm>
          <a:prstGeom prst="rect">
            <a:avLst/>
          </a:prstGeom>
        </p:spPr>
      </p:pic>
      <p:pic>
        <p:nvPicPr>
          <p:cNvPr id="6" name="Picture 5">
            <a:extLst>
              <a:ext uri="{FF2B5EF4-FFF2-40B4-BE49-F238E27FC236}">
                <a16:creationId xmlns:a16="http://schemas.microsoft.com/office/drawing/2014/main" id="{9B9D8844-2208-4542-1879-C78A86377E32}"/>
              </a:ext>
            </a:extLst>
          </p:cNvPr>
          <p:cNvPicPr>
            <a:picLocks noChangeAspect="1"/>
          </p:cNvPicPr>
          <p:nvPr/>
        </p:nvPicPr>
        <p:blipFill>
          <a:blip r:embed="rId3"/>
          <a:stretch>
            <a:fillRect/>
          </a:stretch>
        </p:blipFill>
        <p:spPr>
          <a:xfrm>
            <a:off x="5951984" y="782732"/>
            <a:ext cx="6048671" cy="3935326"/>
          </a:xfrm>
          <a:prstGeom prst="rect">
            <a:avLst/>
          </a:prstGeom>
        </p:spPr>
      </p:pic>
      <p:sp>
        <p:nvSpPr>
          <p:cNvPr id="7" name="TextBox 6">
            <a:extLst>
              <a:ext uri="{FF2B5EF4-FFF2-40B4-BE49-F238E27FC236}">
                <a16:creationId xmlns:a16="http://schemas.microsoft.com/office/drawing/2014/main" id="{613145BC-8657-C62B-3083-CBB9028DABA8}"/>
              </a:ext>
            </a:extLst>
          </p:cNvPr>
          <p:cNvSpPr txBox="1"/>
          <p:nvPr/>
        </p:nvSpPr>
        <p:spPr>
          <a:xfrm>
            <a:off x="767408" y="4899956"/>
            <a:ext cx="4824536" cy="738664"/>
          </a:xfrm>
          <a:prstGeom prst="rect">
            <a:avLst/>
          </a:prstGeom>
          <a:noFill/>
        </p:spPr>
        <p:txBody>
          <a:bodyPr wrap="square" rtlCol="0">
            <a:spAutoFit/>
          </a:bodyPr>
          <a:lstStyle/>
          <a:p>
            <a:r>
              <a:rPr lang="en-IN" dirty="0">
                <a:solidFill>
                  <a:srgbClr val="FF0000"/>
                </a:solidFill>
              </a:rPr>
              <a:t>Observations: </a:t>
            </a:r>
            <a:r>
              <a:rPr lang="en-US" dirty="0"/>
              <a:t>Claim with ID 201 had its status updated to 'Approved', and claim items associated with claim ID 203 were deleted.</a:t>
            </a:r>
            <a:endParaRPr lang="en-IN" dirty="0"/>
          </a:p>
        </p:txBody>
      </p:sp>
      <p:sp>
        <p:nvSpPr>
          <p:cNvPr id="8" name="TextBox 7">
            <a:extLst>
              <a:ext uri="{FF2B5EF4-FFF2-40B4-BE49-F238E27FC236}">
                <a16:creationId xmlns:a16="http://schemas.microsoft.com/office/drawing/2014/main" id="{C9DDCBCE-1372-AAD3-BE55-2DE55954B1CE}"/>
              </a:ext>
            </a:extLst>
          </p:cNvPr>
          <p:cNvSpPr txBox="1"/>
          <p:nvPr/>
        </p:nvSpPr>
        <p:spPr>
          <a:xfrm>
            <a:off x="7176120" y="4790377"/>
            <a:ext cx="4392488" cy="523220"/>
          </a:xfrm>
          <a:prstGeom prst="rect">
            <a:avLst/>
          </a:prstGeom>
          <a:noFill/>
        </p:spPr>
        <p:txBody>
          <a:bodyPr wrap="square" rtlCol="0">
            <a:spAutoFit/>
          </a:bodyPr>
          <a:lstStyle/>
          <a:p>
            <a:r>
              <a:rPr lang="en-IN" dirty="0">
                <a:solidFill>
                  <a:srgbClr val="FF0000"/>
                </a:solidFill>
              </a:rPr>
              <a:t>Observations: </a:t>
            </a:r>
            <a:r>
              <a:rPr lang="en-US" dirty="0"/>
              <a:t>This inserts multiple new claim records into the CLAIMS table with specified details</a:t>
            </a:r>
            <a:endParaRPr lang="en-IN" dirty="0"/>
          </a:p>
        </p:txBody>
      </p:sp>
    </p:spTree>
    <p:extLst>
      <p:ext uri="{BB962C8B-B14F-4D97-AF65-F5344CB8AC3E}">
        <p14:creationId xmlns:p14="http://schemas.microsoft.com/office/powerpoint/2010/main" val="2259459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9B29-10CC-D1E4-8133-6D7DE1037E6D}"/>
              </a:ext>
            </a:extLst>
          </p:cNvPr>
          <p:cNvSpPr>
            <a:spLocks noGrp="1"/>
          </p:cNvSpPr>
          <p:nvPr>
            <p:ph type="title"/>
          </p:nvPr>
        </p:nvSpPr>
        <p:spPr>
          <a:xfrm>
            <a:off x="3755132" y="-99392"/>
            <a:ext cx="4681736" cy="543595"/>
          </a:xfrm>
        </p:spPr>
        <p:txBody>
          <a:bodyPr>
            <a:normAutofit/>
          </a:bodyPr>
          <a:lstStyle/>
          <a:p>
            <a:r>
              <a:rPr lang="en-IN" sz="28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SELECT Queries &amp; Filtering</a:t>
            </a:r>
            <a:endParaRPr lang="en-IN" sz="28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7E4F8F6-5BC7-B095-561E-6E5BB95A8EFE}"/>
              </a:ext>
            </a:extLst>
          </p:cNvPr>
          <p:cNvPicPr>
            <a:picLocks noChangeAspect="1"/>
          </p:cNvPicPr>
          <p:nvPr/>
        </p:nvPicPr>
        <p:blipFill>
          <a:blip r:embed="rId2"/>
          <a:stretch>
            <a:fillRect/>
          </a:stretch>
        </p:blipFill>
        <p:spPr>
          <a:xfrm>
            <a:off x="310966" y="444203"/>
            <a:ext cx="4968552" cy="4640981"/>
          </a:xfrm>
          <a:prstGeom prst="rect">
            <a:avLst/>
          </a:prstGeom>
        </p:spPr>
      </p:pic>
      <p:pic>
        <p:nvPicPr>
          <p:cNvPr id="6" name="Picture 5">
            <a:extLst>
              <a:ext uri="{FF2B5EF4-FFF2-40B4-BE49-F238E27FC236}">
                <a16:creationId xmlns:a16="http://schemas.microsoft.com/office/drawing/2014/main" id="{E3F93DC4-874B-907B-3FF4-0ABC4E551FB6}"/>
              </a:ext>
            </a:extLst>
          </p:cNvPr>
          <p:cNvPicPr>
            <a:picLocks noChangeAspect="1"/>
          </p:cNvPicPr>
          <p:nvPr/>
        </p:nvPicPr>
        <p:blipFill>
          <a:blip r:embed="rId3"/>
          <a:stretch>
            <a:fillRect/>
          </a:stretch>
        </p:blipFill>
        <p:spPr>
          <a:xfrm>
            <a:off x="5735960" y="444203"/>
            <a:ext cx="5628535" cy="4189316"/>
          </a:xfrm>
          <a:prstGeom prst="rect">
            <a:avLst/>
          </a:prstGeom>
        </p:spPr>
      </p:pic>
      <p:sp>
        <p:nvSpPr>
          <p:cNvPr id="7" name="TextBox 6">
            <a:extLst>
              <a:ext uri="{FF2B5EF4-FFF2-40B4-BE49-F238E27FC236}">
                <a16:creationId xmlns:a16="http://schemas.microsoft.com/office/drawing/2014/main" id="{5148C032-21B9-17B6-A531-611ED5B74E5D}"/>
              </a:ext>
            </a:extLst>
          </p:cNvPr>
          <p:cNvSpPr txBox="1"/>
          <p:nvPr/>
        </p:nvSpPr>
        <p:spPr>
          <a:xfrm>
            <a:off x="710502" y="5229200"/>
            <a:ext cx="4569016" cy="523220"/>
          </a:xfrm>
          <a:prstGeom prst="rect">
            <a:avLst/>
          </a:prstGeom>
          <a:noFill/>
        </p:spPr>
        <p:txBody>
          <a:bodyPr wrap="square" rtlCol="0">
            <a:spAutoFit/>
          </a:bodyPr>
          <a:lstStyle/>
          <a:p>
            <a:r>
              <a:rPr lang="en-IN" dirty="0">
                <a:solidFill>
                  <a:srgbClr val="FF0000"/>
                </a:solidFill>
              </a:rPr>
              <a:t>Observations: </a:t>
            </a:r>
            <a:r>
              <a:rPr lang="en-US" dirty="0"/>
              <a:t>All data was retrieved and displayed from the PATIENTS table</a:t>
            </a:r>
            <a:endParaRPr lang="en-IN" dirty="0"/>
          </a:p>
        </p:txBody>
      </p:sp>
      <p:sp>
        <p:nvSpPr>
          <p:cNvPr id="8" name="TextBox 7">
            <a:extLst>
              <a:ext uri="{FF2B5EF4-FFF2-40B4-BE49-F238E27FC236}">
                <a16:creationId xmlns:a16="http://schemas.microsoft.com/office/drawing/2014/main" id="{4F040DC5-C310-0F44-92C8-184798842C02}"/>
              </a:ext>
            </a:extLst>
          </p:cNvPr>
          <p:cNvSpPr txBox="1"/>
          <p:nvPr/>
        </p:nvSpPr>
        <p:spPr>
          <a:xfrm>
            <a:off x="6699354" y="4823574"/>
            <a:ext cx="4680520" cy="523219"/>
          </a:xfrm>
          <a:prstGeom prst="rect">
            <a:avLst/>
          </a:prstGeom>
          <a:noFill/>
        </p:spPr>
        <p:txBody>
          <a:bodyPr wrap="square" rtlCol="0">
            <a:spAutoFit/>
          </a:bodyPr>
          <a:lstStyle/>
          <a:p>
            <a:r>
              <a:rPr lang="en-IN" dirty="0">
                <a:solidFill>
                  <a:srgbClr val="FF0000"/>
                </a:solidFill>
              </a:rPr>
              <a:t>Observations: </a:t>
            </a:r>
            <a:r>
              <a:rPr lang="en-US" dirty="0"/>
              <a:t>The name and email of the patient with PATIENTID equal to 2 were selected and displayed</a:t>
            </a:r>
            <a:endParaRPr lang="en-IN" dirty="0"/>
          </a:p>
        </p:txBody>
      </p:sp>
    </p:spTree>
    <p:extLst>
      <p:ext uri="{BB962C8B-B14F-4D97-AF65-F5344CB8AC3E}">
        <p14:creationId xmlns:p14="http://schemas.microsoft.com/office/powerpoint/2010/main" val="377480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48F2-B528-61B0-BB35-E06D3E907B6A}"/>
              </a:ext>
            </a:extLst>
          </p:cNvPr>
          <p:cNvSpPr>
            <a:spLocks noGrp="1"/>
          </p:cNvSpPr>
          <p:nvPr>
            <p:ph type="title"/>
          </p:nvPr>
        </p:nvSpPr>
        <p:spPr>
          <a:xfrm>
            <a:off x="4007768" y="0"/>
            <a:ext cx="4717132" cy="476672"/>
          </a:xfrm>
        </p:spPr>
        <p:txBody>
          <a:bodyPr>
            <a:normAutofit/>
          </a:bodyPr>
          <a:lstStyle/>
          <a:p>
            <a:r>
              <a:rPr lang="en-IN" sz="28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SELECT Queries &amp; Filtering</a:t>
            </a:r>
            <a:endParaRPr lang="en-IN" sz="2800" dirty="0"/>
          </a:p>
        </p:txBody>
      </p:sp>
      <p:pic>
        <p:nvPicPr>
          <p:cNvPr id="4" name="Picture 3">
            <a:extLst>
              <a:ext uri="{FF2B5EF4-FFF2-40B4-BE49-F238E27FC236}">
                <a16:creationId xmlns:a16="http://schemas.microsoft.com/office/drawing/2014/main" id="{DDDB3560-D2B0-9D84-F8CD-E365DBA0702C}"/>
              </a:ext>
            </a:extLst>
          </p:cNvPr>
          <p:cNvPicPr>
            <a:picLocks noChangeAspect="1"/>
          </p:cNvPicPr>
          <p:nvPr/>
        </p:nvPicPr>
        <p:blipFill>
          <a:blip r:embed="rId2"/>
          <a:stretch>
            <a:fillRect/>
          </a:stretch>
        </p:blipFill>
        <p:spPr>
          <a:xfrm>
            <a:off x="479376" y="548680"/>
            <a:ext cx="5196772" cy="4461234"/>
          </a:xfrm>
          <a:prstGeom prst="rect">
            <a:avLst/>
          </a:prstGeom>
        </p:spPr>
      </p:pic>
      <p:pic>
        <p:nvPicPr>
          <p:cNvPr id="6" name="Picture 5">
            <a:extLst>
              <a:ext uri="{FF2B5EF4-FFF2-40B4-BE49-F238E27FC236}">
                <a16:creationId xmlns:a16="http://schemas.microsoft.com/office/drawing/2014/main" id="{13CCC3DF-CBB2-1F5B-A78F-7296FA17DF17}"/>
              </a:ext>
            </a:extLst>
          </p:cNvPr>
          <p:cNvPicPr>
            <a:picLocks noChangeAspect="1"/>
          </p:cNvPicPr>
          <p:nvPr/>
        </p:nvPicPr>
        <p:blipFill>
          <a:blip r:embed="rId3"/>
          <a:stretch>
            <a:fillRect/>
          </a:stretch>
        </p:blipFill>
        <p:spPr>
          <a:xfrm>
            <a:off x="5994823" y="521946"/>
            <a:ext cx="5501777" cy="4275205"/>
          </a:xfrm>
          <a:prstGeom prst="rect">
            <a:avLst/>
          </a:prstGeom>
        </p:spPr>
      </p:pic>
      <p:sp>
        <p:nvSpPr>
          <p:cNvPr id="7" name="TextBox 6">
            <a:extLst>
              <a:ext uri="{FF2B5EF4-FFF2-40B4-BE49-F238E27FC236}">
                <a16:creationId xmlns:a16="http://schemas.microsoft.com/office/drawing/2014/main" id="{C0B87802-BD38-A2EB-DF41-0077FB9E9596}"/>
              </a:ext>
            </a:extLst>
          </p:cNvPr>
          <p:cNvSpPr txBox="1"/>
          <p:nvPr/>
        </p:nvSpPr>
        <p:spPr>
          <a:xfrm>
            <a:off x="695400" y="5020796"/>
            <a:ext cx="4752528" cy="738664"/>
          </a:xfrm>
          <a:prstGeom prst="rect">
            <a:avLst/>
          </a:prstGeom>
          <a:noFill/>
        </p:spPr>
        <p:txBody>
          <a:bodyPr wrap="square" rtlCol="0">
            <a:spAutoFit/>
          </a:bodyPr>
          <a:lstStyle/>
          <a:p>
            <a:r>
              <a:rPr lang="en-IN" dirty="0">
                <a:solidFill>
                  <a:srgbClr val="FF0000"/>
                </a:solidFill>
              </a:rPr>
              <a:t>Observations: </a:t>
            </a:r>
            <a:r>
              <a:rPr lang="en-US" dirty="0"/>
              <a:t>Claims with amounts between 1000 and 2000, policyholders with no end date, and patients whose names start with 'J' were selected.</a:t>
            </a:r>
            <a:endParaRPr lang="en-IN" dirty="0"/>
          </a:p>
        </p:txBody>
      </p:sp>
      <p:sp>
        <p:nvSpPr>
          <p:cNvPr id="8" name="TextBox 7">
            <a:extLst>
              <a:ext uri="{FF2B5EF4-FFF2-40B4-BE49-F238E27FC236}">
                <a16:creationId xmlns:a16="http://schemas.microsoft.com/office/drawing/2014/main" id="{99334A69-6D8B-562C-06BA-7497B1BD3879}"/>
              </a:ext>
            </a:extLst>
          </p:cNvPr>
          <p:cNvSpPr txBox="1"/>
          <p:nvPr/>
        </p:nvSpPr>
        <p:spPr>
          <a:xfrm>
            <a:off x="6600056" y="4997154"/>
            <a:ext cx="5256584" cy="731624"/>
          </a:xfrm>
          <a:prstGeom prst="rect">
            <a:avLst/>
          </a:prstGeom>
          <a:noFill/>
        </p:spPr>
        <p:txBody>
          <a:bodyPr wrap="square" rtlCol="0">
            <a:spAutoFit/>
          </a:bodyPr>
          <a:lstStyle/>
          <a:p>
            <a:r>
              <a:rPr lang="en-IN" dirty="0">
                <a:solidFill>
                  <a:srgbClr val="FF0000"/>
                </a:solidFill>
              </a:rPr>
              <a:t>Observations: </a:t>
            </a:r>
            <a:r>
              <a:rPr lang="en-US" dirty="0"/>
              <a:t>The top 5 claims with the highest claim amounts were selected, and patient names were listed, ordered by their date of birth in ascending order</a:t>
            </a:r>
            <a:endParaRPr lang="en-IN" dirty="0"/>
          </a:p>
        </p:txBody>
      </p:sp>
    </p:spTree>
    <p:extLst>
      <p:ext uri="{BB962C8B-B14F-4D97-AF65-F5344CB8AC3E}">
        <p14:creationId xmlns:p14="http://schemas.microsoft.com/office/powerpoint/2010/main" val="367954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9212-FAE3-D5EF-8D21-EBBCA546D649}"/>
              </a:ext>
            </a:extLst>
          </p:cNvPr>
          <p:cNvSpPr>
            <a:spLocks noGrp="1"/>
          </p:cNvSpPr>
          <p:nvPr>
            <p:ph type="title"/>
          </p:nvPr>
        </p:nvSpPr>
        <p:spPr>
          <a:xfrm>
            <a:off x="3503712" y="0"/>
            <a:ext cx="4609728" cy="543595"/>
          </a:xfrm>
        </p:spPr>
        <p:txBody>
          <a:bodyPr>
            <a:normAutofit/>
          </a:bodyPr>
          <a:lstStyle/>
          <a:p>
            <a:r>
              <a:rPr lang="en-IN" sz="28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SELECT Queries &amp; Filtering</a:t>
            </a:r>
            <a:endParaRPr lang="en-IN" sz="2800" dirty="0"/>
          </a:p>
        </p:txBody>
      </p:sp>
      <p:pic>
        <p:nvPicPr>
          <p:cNvPr id="6" name="Picture 5">
            <a:extLst>
              <a:ext uri="{FF2B5EF4-FFF2-40B4-BE49-F238E27FC236}">
                <a16:creationId xmlns:a16="http://schemas.microsoft.com/office/drawing/2014/main" id="{56330D11-950A-03F4-B71A-61381BE612ED}"/>
              </a:ext>
            </a:extLst>
          </p:cNvPr>
          <p:cNvPicPr>
            <a:picLocks noChangeAspect="1"/>
          </p:cNvPicPr>
          <p:nvPr/>
        </p:nvPicPr>
        <p:blipFill>
          <a:blip r:embed="rId2"/>
          <a:stretch>
            <a:fillRect/>
          </a:stretch>
        </p:blipFill>
        <p:spPr>
          <a:xfrm>
            <a:off x="335360" y="564594"/>
            <a:ext cx="5977880" cy="5600709"/>
          </a:xfrm>
          <a:prstGeom prst="rect">
            <a:avLst/>
          </a:prstGeom>
        </p:spPr>
      </p:pic>
      <p:sp>
        <p:nvSpPr>
          <p:cNvPr id="7" name="TextBox 6">
            <a:extLst>
              <a:ext uri="{FF2B5EF4-FFF2-40B4-BE49-F238E27FC236}">
                <a16:creationId xmlns:a16="http://schemas.microsoft.com/office/drawing/2014/main" id="{E2FC9B71-835E-764F-5152-99F2365032CE}"/>
              </a:ext>
            </a:extLst>
          </p:cNvPr>
          <p:cNvSpPr txBox="1"/>
          <p:nvPr/>
        </p:nvSpPr>
        <p:spPr>
          <a:xfrm>
            <a:off x="7104112" y="2348880"/>
            <a:ext cx="4320480" cy="954107"/>
          </a:xfrm>
          <a:prstGeom prst="rect">
            <a:avLst/>
          </a:prstGeom>
          <a:noFill/>
        </p:spPr>
        <p:txBody>
          <a:bodyPr wrap="square" rtlCol="0">
            <a:spAutoFit/>
          </a:bodyPr>
          <a:lstStyle/>
          <a:p>
            <a:r>
              <a:rPr lang="en-IN" dirty="0">
                <a:solidFill>
                  <a:srgbClr val="FF0000"/>
                </a:solidFill>
              </a:rPr>
              <a:t>Observations: </a:t>
            </a:r>
            <a:r>
              <a:rPr lang="en-US" dirty="0"/>
              <a:t>Claims with a 'Pending' status and claim amount greater than 1000 were selected, along with patients having either PATIENTID 1 or 2, and claims that do not have a 'Rejected' status.</a:t>
            </a:r>
            <a:endParaRPr lang="en-IN" dirty="0"/>
          </a:p>
        </p:txBody>
      </p:sp>
    </p:spTree>
    <p:extLst>
      <p:ext uri="{BB962C8B-B14F-4D97-AF65-F5344CB8AC3E}">
        <p14:creationId xmlns:p14="http://schemas.microsoft.com/office/powerpoint/2010/main" val="276343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7137-F310-966C-BC85-163292FBD9AC}"/>
              </a:ext>
            </a:extLst>
          </p:cNvPr>
          <p:cNvSpPr>
            <a:spLocks noGrp="1"/>
          </p:cNvSpPr>
          <p:nvPr>
            <p:ph type="title"/>
          </p:nvPr>
        </p:nvSpPr>
        <p:spPr>
          <a:xfrm>
            <a:off x="3215680" y="0"/>
            <a:ext cx="6336704" cy="615603"/>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Sorting, Distinct, and Pagination</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311CA16F-D60F-6B57-DB36-A1E9AB399C0E}"/>
              </a:ext>
            </a:extLst>
          </p:cNvPr>
          <p:cNvPicPr>
            <a:picLocks noChangeAspect="1"/>
          </p:cNvPicPr>
          <p:nvPr/>
        </p:nvPicPr>
        <p:blipFill>
          <a:blip r:embed="rId2"/>
          <a:stretch>
            <a:fillRect/>
          </a:stretch>
        </p:blipFill>
        <p:spPr>
          <a:xfrm>
            <a:off x="144017" y="643824"/>
            <a:ext cx="5663952" cy="4440245"/>
          </a:xfrm>
          <a:prstGeom prst="rect">
            <a:avLst/>
          </a:prstGeom>
        </p:spPr>
      </p:pic>
      <p:pic>
        <p:nvPicPr>
          <p:cNvPr id="5" name="Picture 4">
            <a:extLst>
              <a:ext uri="{FF2B5EF4-FFF2-40B4-BE49-F238E27FC236}">
                <a16:creationId xmlns:a16="http://schemas.microsoft.com/office/drawing/2014/main" id="{BB5CAADD-2102-F221-E0EC-80292F562FB5}"/>
              </a:ext>
            </a:extLst>
          </p:cNvPr>
          <p:cNvPicPr>
            <a:picLocks noChangeAspect="1"/>
          </p:cNvPicPr>
          <p:nvPr/>
        </p:nvPicPr>
        <p:blipFill>
          <a:blip r:embed="rId3"/>
          <a:stretch>
            <a:fillRect/>
          </a:stretch>
        </p:blipFill>
        <p:spPr>
          <a:xfrm>
            <a:off x="6089675" y="643824"/>
            <a:ext cx="5472608" cy="4156753"/>
          </a:xfrm>
          <a:prstGeom prst="rect">
            <a:avLst/>
          </a:prstGeom>
        </p:spPr>
      </p:pic>
      <p:sp>
        <p:nvSpPr>
          <p:cNvPr id="6" name="TextBox 5">
            <a:extLst>
              <a:ext uri="{FF2B5EF4-FFF2-40B4-BE49-F238E27FC236}">
                <a16:creationId xmlns:a16="http://schemas.microsoft.com/office/drawing/2014/main" id="{2CCBCFEE-F226-B6E4-4F32-473FFB4BDB7B}"/>
              </a:ext>
            </a:extLst>
          </p:cNvPr>
          <p:cNvSpPr txBox="1"/>
          <p:nvPr/>
        </p:nvSpPr>
        <p:spPr>
          <a:xfrm>
            <a:off x="767408" y="5125230"/>
            <a:ext cx="4896544" cy="523220"/>
          </a:xfrm>
          <a:prstGeom prst="rect">
            <a:avLst/>
          </a:prstGeom>
          <a:noFill/>
        </p:spPr>
        <p:txBody>
          <a:bodyPr wrap="square" rtlCol="0">
            <a:spAutoFit/>
          </a:bodyPr>
          <a:lstStyle/>
          <a:p>
            <a:r>
              <a:rPr lang="en-IN" dirty="0">
                <a:solidFill>
                  <a:srgbClr val="FF0000"/>
                </a:solidFill>
              </a:rPr>
              <a:t>Observations: </a:t>
            </a:r>
            <a:r>
              <a:rPr lang="en-US" dirty="0"/>
              <a:t>The unique status values present in the CLAIMS table were retrieved and displayed</a:t>
            </a:r>
            <a:endParaRPr lang="en-IN" dirty="0"/>
          </a:p>
        </p:txBody>
      </p:sp>
      <p:sp>
        <p:nvSpPr>
          <p:cNvPr id="7" name="TextBox 6">
            <a:extLst>
              <a:ext uri="{FF2B5EF4-FFF2-40B4-BE49-F238E27FC236}">
                <a16:creationId xmlns:a16="http://schemas.microsoft.com/office/drawing/2014/main" id="{665BE88B-BB1D-F725-9225-3EDE9083E76A}"/>
              </a:ext>
            </a:extLst>
          </p:cNvPr>
          <p:cNvSpPr txBox="1"/>
          <p:nvPr/>
        </p:nvSpPr>
        <p:spPr>
          <a:xfrm>
            <a:off x="6533026" y="4909786"/>
            <a:ext cx="5251606" cy="738664"/>
          </a:xfrm>
          <a:prstGeom prst="rect">
            <a:avLst/>
          </a:prstGeom>
          <a:noFill/>
        </p:spPr>
        <p:txBody>
          <a:bodyPr wrap="square" rtlCol="0">
            <a:spAutoFit/>
          </a:bodyPr>
          <a:lstStyle/>
          <a:p>
            <a:r>
              <a:rPr lang="en-IN" dirty="0">
                <a:solidFill>
                  <a:srgbClr val="FF0000"/>
                </a:solidFill>
              </a:rPr>
              <a:t>Observations: </a:t>
            </a:r>
            <a:r>
              <a:rPr lang="en-US" dirty="0"/>
              <a:t>Patient records were displayed, sorted alphabetically by name, and claim records were shown, ordered by claim date in descending order.</a:t>
            </a:r>
            <a:endParaRPr lang="en-IN" dirty="0"/>
          </a:p>
        </p:txBody>
      </p:sp>
    </p:spTree>
    <p:extLst>
      <p:ext uri="{BB962C8B-B14F-4D97-AF65-F5344CB8AC3E}">
        <p14:creationId xmlns:p14="http://schemas.microsoft.com/office/powerpoint/2010/main" val="164239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118F-4B39-55E1-4D6C-34294BA6B406}"/>
              </a:ext>
            </a:extLst>
          </p:cNvPr>
          <p:cNvSpPr>
            <a:spLocks noGrp="1"/>
          </p:cNvSpPr>
          <p:nvPr>
            <p:ph type="title"/>
          </p:nvPr>
        </p:nvSpPr>
        <p:spPr>
          <a:xfrm>
            <a:off x="3287688" y="4724"/>
            <a:ext cx="6193904" cy="471587"/>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Sorting, Distinct, and Pagination</a:t>
            </a:r>
            <a:endParaRPr lang="en-IN" sz="2800" dirty="0"/>
          </a:p>
        </p:txBody>
      </p:sp>
      <p:pic>
        <p:nvPicPr>
          <p:cNvPr id="3" name="Picture 2">
            <a:extLst>
              <a:ext uri="{FF2B5EF4-FFF2-40B4-BE49-F238E27FC236}">
                <a16:creationId xmlns:a16="http://schemas.microsoft.com/office/drawing/2014/main" id="{FBB220CF-07D3-E38C-69AF-6A6C15268FE0}"/>
              </a:ext>
            </a:extLst>
          </p:cNvPr>
          <p:cNvPicPr>
            <a:picLocks noChangeAspect="1"/>
          </p:cNvPicPr>
          <p:nvPr/>
        </p:nvPicPr>
        <p:blipFill>
          <a:blip r:embed="rId2"/>
          <a:stretch>
            <a:fillRect/>
          </a:stretch>
        </p:blipFill>
        <p:spPr>
          <a:xfrm>
            <a:off x="335360" y="764704"/>
            <a:ext cx="6193905" cy="5040560"/>
          </a:xfrm>
          <a:prstGeom prst="rect">
            <a:avLst/>
          </a:prstGeom>
        </p:spPr>
      </p:pic>
      <p:sp>
        <p:nvSpPr>
          <p:cNvPr id="4" name="TextBox 3">
            <a:extLst>
              <a:ext uri="{FF2B5EF4-FFF2-40B4-BE49-F238E27FC236}">
                <a16:creationId xmlns:a16="http://schemas.microsoft.com/office/drawing/2014/main" id="{D3A3AB8F-1177-18C2-DCB4-BE8BD0C571C2}"/>
              </a:ext>
            </a:extLst>
          </p:cNvPr>
          <p:cNvSpPr txBox="1"/>
          <p:nvPr/>
        </p:nvSpPr>
        <p:spPr>
          <a:xfrm>
            <a:off x="7464152" y="2348880"/>
            <a:ext cx="3784302" cy="738664"/>
          </a:xfrm>
          <a:prstGeom prst="rect">
            <a:avLst/>
          </a:prstGeom>
          <a:noFill/>
        </p:spPr>
        <p:txBody>
          <a:bodyPr wrap="square" rtlCol="0">
            <a:spAutoFit/>
          </a:bodyPr>
          <a:lstStyle/>
          <a:p>
            <a:r>
              <a:rPr lang="en-IN" dirty="0">
                <a:solidFill>
                  <a:srgbClr val="FF0000"/>
                </a:solidFill>
              </a:rPr>
              <a:t>Observations :  </a:t>
            </a:r>
            <a:r>
              <a:rPr lang="en-US" dirty="0">
                <a:solidFill>
                  <a:schemeClr val="tx1"/>
                </a:solidFill>
              </a:rPr>
              <a:t>Patient records were retrieved, ordered by PATIENTID, skipping the first record and displaying the next two.</a:t>
            </a:r>
            <a:endParaRPr lang="en-IN" dirty="0">
              <a:solidFill>
                <a:schemeClr val="tx1"/>
              </a:solidFill>
            </a:endParaRPr>
          </a:p>
        </p:txBody>
      </p:sp>
    </p:spTree>
    <p:extLst>
      <p:ext uri="{BB962C8B-B14F-4D97-AF65-F5344CB8AC3E}">
        <p14:creationId xmlns:p14="http://schemas.microsoft.com/office/powerpoint/2010/main" val="112453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76D-84C5-67B8-5A5A-181D5CDD7767}"/>
              </a:ext>
            </a:extLst>
          </p:cNvPr>
          <p:cNvSpPr>
            <a:spLocks noGrp="1"/>
          </p:cNvSpPr>
          <p:nvPr>
            <p:ph type="title"/>
          </p:nvPr>
        </p:nvSpPr>
        <p:spPr>
          <a:xfrm>
            <a:off x="2999656" y="-2498"/>
            <a:ext cx="5617840" cy="615603"/>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Aggregate Functions &amp; Grouping</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1179EE8F-AF1A-E779-DFF4-1AC6A86C47CB}"/>
              </a:ext>
            </a:extLst>
          </p:cNvPr>
          <p:cNvPicPr>
            <a:picLocks noChangeAspect="1"/>
          </p:cNvPicPr>
          <p:nvPr/>
        </p:nvPicPr>
        <p:blipFill>
          <a:blip r:embed="rId2"/>
          <a:stretch>
            <a:fillRect/>
          </a:stretch>
        </p:blipFill>
        <p:spPr>
          <a:xfrm>
            <a:off x="191344" y="579723"/>
            <a:ext cx="5184576" cy="4505462"/>
          </a:xfrm>
          <a:prstGeom prst="rect">
            <a:avLst/>
          </a:prstGeom>
        </p:spPr>
      </p:pic>
      <p:pic>
        <p:nvPicPr>
          <p:cNvPr id="6" name="Picture 5">
            <a:extLst>
              <a:ext uri="{FF2B5EF4-FFF2-40B4-BE49-F238E27FC236}">
                <a16:creationId xmlns:a16="http://schemas.microsoft.com/office/drawing/2014/main" id="{6E7EC3E0-7A8A-681A-F4AB-808EC72ABD82}"/>
              </a:ext>
            </a:extLst>
          </p:cNvPr>
          <p:cNvPicPr>
            <a:picLocks noChangeAspect="1"/>
          </p:cNvPicPr>
          <p:nvPr/>
        </p:nvPicPr>
        <p:blipFill>
          <a:blip r:embed="rId3"/>
          <a:stretch>
            <a:fillRect/>
          </a:stretch>
        </p:blipFill>
        <p:spPr>
          <a:xfrm>
            <a:off x="5826566" y="613105"/>
            <a:ext cx="5050924" cy="4616095"/>
          </a:xfrm>
          <a:prstGeom prst="rect">
            <a:avLst/>
          </a:prstGeom>
        </p:spPr>
      </p:pic>
      <p:sp>
        <p:nvSpPr>
          <p:cNvPr id="7" name="TextBox 6">
            <a:extLst>
              <a:ext uri="{FF2B5EF4-FFF2-40B4-BE49-F238E27FC236}">
                <a16:creationId xmlns:a16="http://schemas.microsoft.com/office/drawing/2014/main" id="{B5FFD378-C741-1D8C-474E-90F2B242A018}"/>
              </a:ext>
            </a:extLst>
          </p:cNvPr>
          <p:cNvSpPr txBox="1"/>
          <p:nvPr/>
        </p:nvSpPr>
        <p:spPr>
          <a:xfrm>
            <a:off x="695704" y="5140520"/>
            <a:ext cx="4680216" cy="738664"/>
          </a:xfrm>
          <a:prstGeom prst="rect">
            <a:avLst/>
          </a:prstGeom>
          <a:noFill/>
        </p:spPr>
        <p:txBody>
          <a:bodyPr wrap="square" rtlCol="0">
            <a:spAutoFit/>
          </a:bodyPr>
          <a:lstStyle/>
          <a:p>
            <a:r>
              <a:rPr lang="en-IN" dirty="0">
                <a:solidFill>
                  <a:srgbClr val="FF0000"/>
                </a:solidFill>
              </a:rPr>
              <a:t>Observations: </a:t>
            </a:r>
            <a:r>
              <a:rPr lang="en-US" dirty="0"/>
              <a:t>The total number of patients was counted, and the sum, average, minimum, and maximum claim amounts from the CLAIMS table were calculated.</a:t>
            </a:r>
            <a:endParaRPr lang="en-IN" dirty="0"/>
          </a:p>
        </p:txBody>
      </p:sp>
      <p:sp>
        <p:nvSpPr>
          <p:cNvPr id="8" name="TextBox 7">
            <a:extLst>
              <a:ext uri="{FF2B5EF4-FFF2-40B4-BE49-F238E27FC236}">
                <a16:creationId xmlns:a16="http://schemas.microsoft.com/office/drawing/2014/main" id="{DCBB7EEE-13BD-BE5D-57F1-832883A841C7}"/>
              </a:ext>
            </a:extLst>
          </p:cNvPr>
          <p:cNvSpPr txBox="1"/>
          <p:nvPr/>
        </p:nvSpPr>
        <p:spPr>
          <a:xfrm>
            <a:off x="6331790" y="5321077"/>
            <a:ext cx="4948786" cy="523220"/>
          </a:xfrm>
          <a:prstGeom prst="rect">
            <a:avLst/>
          </a:prstGeom>
          <a:noFill/>
        </p:spPr>
        <p:txBody>
          <a:bodyPr wrap="square" rtlCol="0">
            <a:spAutoFit/>
          </a:bodyPr>
          <a:lstStyle/>
          <a:p>
            <a:r>
              <a:rPr lang="en-IN" dirty="0">
                <a:solidFill>
                  <a:srgbClr val="FF0000"/>
                </a:solidFill>
              </a:rPr>
              <a:t>Observations: </a:t>
            </a:r>
            <a:r>
              <a:rPr lang="en-US" dirty="0"/>
              <a:t>The number of claims for each patient was counted and displayed, grouped by PATIENTID</a:t>
            </a:r>
            <a:endParaRPr lang="en-IN" dirty="0"/>
          </a:p>
        </p:txBody>
      </p:sp>
    </p:spTree>
    <p:extLst>
      <p:ext uri="{BB962C8B-B14F-4D97-AF65-F5344CB8AC3E}">
        <p14:creationId xmlns:p14="http://schemas.microsoft.com/office/powerpoint/2010/main" val="61805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757A-8987-484C-5932-DDC9D06047A7}"/>
              </a:ext>
            </a:extLst>
          </p:cNvPr>
          <p:cNvSpPr>
            <a:spLocks noGrp="1"/>
          </p:cNvSpPr>
          <p:nvPr>
            <p:ph type="title"/>
          </p:nvPr>
        </p:nvSpPr>
        <p:spPr>
          <a:xfrm>
            <a:off x="3143672" y="-99392"/>
            <a:ext cx="5401816" cy="759619"/>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Aggregate Functions &amp; Grouping</a:t>
            </a:r>
            <a:endParaRPr lang="en-IN" sz="2800" dirty="0"/>
          </a:p>
        </p:txBody>
      </p:sp>
      <p:pic>
        <p:nvPicPr>
          <p:cNvPr id="4" name="Picture 3">
            <a:extLst>
              <a:ext uri="{FF2B5EF4-FFF2-40B4-BE49-F238E27FC236}">
                <a16:creationId xmlns:a16="http://schemas.microsoft.com/office/drawing/2014/main" id="{28110850-4347-291E-CDE3-1AB6DFC194B1}"/>
              </a:ext>
            </a:extLst>
          </p:cNvPr>
          <p:cNvPicPr>
            <a:picLocks noChangeAspect="1"/>
          </p:cNvPicPr>
          <p:nvPr/>
        </p:nvPicPr>
        <p:blipFill>
          <a:blip r:embed="rId2"/>
          <a:stretch>
            <a:fillRect/>
          </a:stretch>
        </p:blipFill>
        <p:spPr>
          <a:xfrm>
            <a:off x="0" y="764704"/>
            <a:ext cx="6624736" cy="4752975"/>
          </a:xfrm>
          <a:prstGeom prst="rect">
            <a:avLst/>
          </a:prstGeom>
        </p:spPr>
      </p:pic>
      <p:sp>
        <p:nvSpPr>
          <p:cNvPr id="5" name="TextBox 4">
            <a:extLst>
              <a:ext uri="{FF2B5EF4-FFF2-40B4-BE49-F238E27FC236}">
                <a16:creationId xmlns:a16="http://schemas.microsoft.com/office/drawing/2014/main" id="{8D79D5A0-C106-8AFE-EF6C-DE1905EFC276}"/>
              </a:ext>
            </a:extLst>
          </p:cNvPr>
          <p:cNvSpPr txBox="1"/>
          <p:nvPr/>
        </p:nvSpPr>
        <p:spPr>
          <a:xfrm>
            <a:off x="7464152" y="2182301"/>
            <a:ext cx="3816424" cy="954107"/>
          </a:xfrm>
          <a:prstGeom prst="rect">
            <a:avLst/>
          </a:prstGeom>
          <a:noFill/>
        </p:spPr>
        <p:txBody>
          <a:bodyPr wrap="square" rtlCol="0">
            <a:spAutoFit/>
          </a:bodyPr>
          <a:lstStyle/>
          <a:p>
            <a:r>
              <a:rPr lang="en-IN" dirty="0">
                <a:solidFill>
                  <a:srgbClr val="FF0000"/>
                </a:solidFill>
              </a:rPr>
              <a:t>Observations: </a:t>
            </a:r>
            <a:r>
              <a:rPr lang="en-US" dirty="0"/>
              <a:t>The average claim amount was calculated for each patient, but only those patients with more than three claims were included in the result.</a:t>
            </a:r>
            <a:endParaRPr lang="en-IN" dirty="0"/>
          </a:p>
        </p:txBody>
      </p:sp>
    </p:spTree>
    <p:extLst>
      <p:ext uri="{BB962C8B-B14F-4D97-AF65-F5344CB8AC3E}">
        <p14:creationId xmlns:p14="http://schemas.microsoft.com/office/powerpoint/2010/main" val="4149711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3B90-CBD2-ACAC-3E58-1E4FFA6D73F9}"/>
              </a:ext>
            </a:extLst>
          </p:cNvPr>
          <p:cNvSpPr>
            <a:spLocks noGrp="1"/>
          </p:cNvSpPr>
          <p:nvPr>
            <p:ph type="title"/>
          </p:nvPr>
        </p:nvSpPr>
        <p:spPr>
          <a:xfrm>
            <a:off x="5326473" y="-181752"/>
            <a:ext cx="1873424" cy="759619"/>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 Joins</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E11E4801-0094-DB06-EDCE-CF222AD032B1}"/>
              </a:ext>
            </a:extLst>
          </p:cNvPr>
          <p:cNvPicPr>
            <a:picLocks noChangeAspect="1"/>
          </p:cNvPicPr>
          <p:nvPr/>
        </p:nvPicPr>
        <p:blipFill>
          <a:blip r:embed="rId2"/>
          <a:stretch>
            <a:fillRect/>
          </a:stretch>
        </p:blipFill>
        <p:spPr>
          <a:xfrm>
            <a:off x="191344" y="332657"/>
            <a:ext cx="4896544" cy="4536504"/>
          </a:xfrm>
          <a:prstGeom prst="rect">
            <a:avLst/>
          </a:prstGeom>
        </p:spPr>
      </p:pic>
      <p:pic>
        <p:nvPicPr>
          <p:cNvPr id="6" name="Picture 5">
            <a:extLst>
              <a:ext uri="{FF2B5EF4-FFF2-40B4-BE49-F238E27FC236}">
                <a16:creationId xmlns:a16="http://schemas.microsoft.com/office/drawing/2014/main" id="{9469EFC6-78D2-2059-030D-1976EF8EA712}"/>
              </a:ext>
            </a:extLst>
          </p:cNvPr>
          <p:cNvPicPr>
            <a:picLocks noChangeAspect="1"/>
          </p:cNvPicPr>
          <p:nvPr/>
        </p:nvPicPr>
        <p:blipFill>
          <a:blip r:embed="rId3"/>
          <a:stretch>
            <a:fillRect/>
          </a:stretch>
        </p:blipFill>
        <p:spPr>
          <a:xfrm>
            <a:off x="6384032" y="404664"/>
            <a:ext cx="5616624" cy="4608512"/>
          </a:xfrm>
          <a:prstGeom prst="rect">
            <a:avLst/>
          </a:prstGeom>
        </p:spPr>
      </p:pic>
      <p:sp>
        <p:nvSpPr>
          <p:cNvPr id="7" name="TextBox 6">
            <a:extLst>
              <a:ext uri="{FF2B5EF4-FFF2-40B4-BE49-F238E27FC236}">
                <a16:creationId xmlns:a16="http://schemas.microsoft.com/office/drawing/2014/main" id="{01DBF44D-EB0D-53B6-729E-213AEB44E7C2}"/>
              </a:ext>
            </a:extLst>
          </p:cNvPr>
          <p:cNvSpPr txBox="1"/>
          <p:nvPr/>
        </p:nvSpPr>
        <p:spPr>
          <a:xfrm>
            <a:off x="433643" y="5011294"/>
            <a:ext cx="4896544" cy="738664"/>
          </a:xfrm>
          <a:prstGeom prst="rect">
            <a:avLst/>
          </a:prstGeom>
          <a:noFill/>
        </p:spPr>
        <p:txBody>
          <a:bodyPr wrap="square" rtlCol="0">
            <a:spAutoFit/>
          </a:bodyPr>
          <a:lstStyle/>
          <a:p>
            <a:r>
              <a:rPr lang="en-IN" dirty="0">
                <a:solidFill>
                  <a:srgbClr val="FF0000"/>
                </a:solidFill>
              </a:rPr>
              <a:t>Observations: </a:t>
            </a:r>
            <a:r>
              <a:rPr lang="en-US" dirty="0"/>
              <a:t>Patient names and their corresponding claim amounts were retrieved by joining the PATIENTS and CLAIMS tables based on matching PATIENTID.</a:t>
            </a:r>
            <a:endParaRPr lang="en-IN" dirty="0"/>
          </a:p>
        </p:txBody>
      </p:sp>
      <p:sp>
        <p:nvSpPr>
          <p:cNvPr id="8" name="TextBox 7">
            <a:extLst>
              <a:ext uri="{FF2B5EF4-FFF2-40B4-BE49-F238E27FC236}">
                <a16:creationId xmlns:a16="http://schemas.microsoft.com/office/drawing/2014/main" id="{7E794D9C-1245-F634-2270-4DEE102D1566}"/>
              </a:ext>
            </a:extLst>
          </p:cNvPr>
          <p:cNvSpPr txBox="1"/>
          <p:nvPr/>
        </p:nvSpPr>
        <p:spPr>
          <a:xfrm>
            <a:off x="7320137" y="5090850"/>
            <a:ext cx="4438220" cy="954107"/>
          </a:xfrm>
          <a:prstGeom prst="rect">
            <a:avLst/>
          </a:prstGeom>
          <a:noFill/>
        </p:spPr>
        <p:txBody>
          <a:bodyPr wrap="square" rtlCol="0">
            <a:spAutoFit/>
          </a:bodyPr>
          <a:lstStyle/>
          <a:p>
            <a:r>
              <a:rPr lang="en-IN" dirty="0">
                <a:solidFill>
                  <a:srgbClr val="FF0000"/>
                </a:solidFill>
              </a:rPr>
              <a:t>Observations: </a:t>
            </a:r>
            <a:r>
              <a:rPr lang="en-US" dirty="0"/>
              <a:t>Patient names and their associated policy plan IDs were retrieved using a left join between the PATIENTS and POLICYHOLDERS tables.</a:t>
            </a:r>
            <a:endParaRPr lang="en-IN" dirty="0"/>
          </a:p>
        </p:txBody>
      </p:sp>
    </p:spTree>
    <p:extLst>
      <p:ext uri="{BB962C8B-B14F-4D97-AF65-F5344CB8AC3E}">
        <p14:creationId xmlns:p14="http://schemas.microsoft.com/office/powerpoint/2010/main" val="166862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5652-B835-4AD3-5B6F-2FF575C924BE}"/>
              </a:ext>
            </a:extLst>
          </p:cNvPr>
          <p:cNvSpPr>
            <a:spLocks noGrp="1"/>
          </p:cNvSpPr>
          <p:nvPr>
            <p:ph type="title"/>
          </p:nvPr>
        </p:nvSpPr>
        <p:spPr>
          <a:xfrm>
            <a:off x="5267299" y="116632"/>
            <a:ext cx="1657400" cy="471587"/>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 Joins</a:t>
            </a:r>
            <a:endParaRPr lang="en-IN" sz="2800" dirty="0"/>
          </a:p>
        </p:txBody>
      </p:sp>
      <p:pic>
        <p:nvPicPr>
          <p:cNvPr id="3" name="Picture 2">
            <a:extLst>
              <a:ext uri="{FF2B5EF4-FFF2-40B4-BE49-F238E27FC236}">
                <a16:creationId xmlns:a16="http://schemas.microsoft.com/office/drawing/2014/main" id="{1393DAA8-1045-F018-9D24-C9A8415C4853}"/>
              </a:ext>
            </a:extLst>
          </p:cNvPr>
          <p:cNvPicPr>
            <a:picLocks noChangeAspect="1"/>
          </p:cNvPicPr>
          <p:nvPr/>
        </p:nvPicPr>
        <p:blipFill>
          <a:blip r:embed="rId2"/>
          <a:stretch>
            <a:fillRect/>
          </a:stretch>
        </p:blipFill>
        <p:spPr>
          <a:xfrm>
            <a:off x="119336" y="764704"/>
            <a:ext cx="5400600" cy="5040560"/>
          </a:xfrm>
          <a:prstGeom prst="rect">
            <a:avLst/>
          </a:prstGeom>
        </p:spPr>
      </p:pic>
      <p:sp>
        <p:nvSpPr>
          <p:cNvPr id="4" name="TextBox 3">
            <a:extLst>
              <a:ext uri="{FF2B5EF4-FFF2-40B4-BE49-F238E27FC236}">
                <a16:creationId xmlns:a16="http://schemas.microsoft.com/office/drawing/2014/main" id="{248628D9-3F20-C4B0-41D6-A8CDFE6EEAC5}"/>
              </a:ext>
            </a:extLst>
          </p:cNvPr>
          <p:cNvSpPr txBox="1"/>
          <p:nvPr/>
        </p:nvSpPr>
        <p:spPr>
          <a:xfrm>
            <a:off x="7392144" y="2058029"/>
            <a:ext cx="3456384" cy="1384995"/>
          </a:xfrm>
          <a:prstGeom prst="rect">
            <a:avLst/>
          </a:prstGeom>
          <a:noFill/>
        </p:spPr>
        <p:txBody>
          <a:bodyPr wrap="square" rtlCol="0">
            <a:spAutoFit/>
          </a:bodyPr>
          <a:lstStyle/>
          <a:p>
            <a:r>
              <a:rPr lang="en-IN" dirty="0">
                <a:solidFill>
                  <a:srgbClr val="FF0000"/>
                </a:solidFill>
              </a:rPr>
              <a:t>Observations: </a:t>
            </a:r>
            <a:r>
              <a:rPr lang="en-US" dirty="0"/>
              <a:t>Patient names, their claim amounts, and the corresponding insurance plan names were retrieved by joining PATIENTS, CLAIMS, POLICYHOLDERS, and INSURANCEPLANS tables</a:t>
            </a:r>
            <a:endParaRPr lang="en-IN" dirty="0"/>
          </a:p>
        </p:txBody>
      </p:sp>
    </p:spTree>
    <p:extLst>
      <p:ext uri="{BB962C8B-B14F-4D97-AF65-F5344CB8AC3E}">
        <p14:creationId xmlns:p14="http://schemas.microsoft.com/office/powerpoint/2010/main" val="54289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911424" y="1785419"/>
            <a:ext cx="10686780" cy="230828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b="1" dirty="0">
                <a:latin typeface="Calibri" panose="020F0502020204030204" pitchFamily="34" charset="0"/>
                <a:ea typeface="Calibri" panose="020F0502020204030204" pitchFamily="34" charset="0"/>
                <a:cs typeface="Calibri" panose="020F0502020204030204" pitchFamily="34" charset="0"/>
              </a:rPr>
              <a:t>Develop a relational database system using MySQL to efficiently manage health insurance claims data. This system must support the storage, retrieval, and manipulation of information related to patients, insurance plans, claims, policyholders, and insurance companies. The database should facilitate accurate tracking of claim status, calculation of claim amounts, and generation of reports to aid in the administration of health insurance processes.</a:t>
            </a:r>
            <a:endParaRPr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05" name="Google Shape;105;p3"/>
          <p:cNvSpPr txBox="1"/>
          <p:nvPr/>
        </p:nvSpPr>
        <p:spPr>
          <a:xfrm>
            <a:off x="3863753" y="404664"/>
            <a:ext cx="3816424"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dirty="0">
                <a:solidFill>
                  <a:srgbClr val="FF0000"/>
                </a:solidFill>
                <a:latin typeface="Lato Black"/>
                <a:ea typeface="Lato Black"/>
                <a:cs typeface="Lato Black"/>
                <a:sym typeface="Lato Black"/>
              </a:rPr>
              <a:t>Problem Statement</a:t>
            </a:r>
            <a:endParaRPr sz="1800" b="0" i="0" u="none" strike="noStrike" cap="none"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8D90-23BF-6999-9FD3-0BFB929AE405}"/>
              </a:ext>
            </a:extLst>
          </p:cNvPr>
          <p:cNvSpPr>
            <a:spLocks noGrp="1"/>
          </p:cNvSpPr>
          <p:nvPr>
            <p:ph type="title"/>
          </p:nvPr>
        </p:nvSpPr>
        <p:spPr>
          <a:xfrm>
            <a:off x="4943872" y="-21591"/>
            <a:ext cx="2161456" cy="687611"/>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 Subqueries</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A12280A6-176D-FF27-887D-8040526DF52E}"/>
              </a:ext>
            </a:extLst>
          </p:cNvPr>
          <p:cNvPicPr>
            <a:picLocks noChangeAspect="1"/>
          </p:cNvPicPr>
          <p:nvPr/>
        </p:nvPicPr>
        <p:blipFill>
          <a:blip r:embed="rId2"/>
          <a:stretch>
            <a:fillRect/>
          </a:stretch>
        </p:blipFill>
        <p:spPr>
          <a:xfrm>
            <a:off x="335360" y="540859"/>
            <a:ext cx="4958486" cy="4608512"/>
          </a:xfrm>
          <a:prstGeom prst="rect">
            <a:avLst/>
          </a:prstGeom>
        </p:spPr>
      </p:pic>
      <p:pic>
        <p:nvPicPr>
          <p:cNvPr id="5" name="Picture 4">
            <a:extLst>
              <a:ext uri="{FF2B5EF4-FFF2-40B4-BE49-F238E27FC236}">
                <a16:creationId xmlns:a16="http://schemas.microsoft.com/office/drawing/2014/main" id="{9D8A2C1B-1218-C016-6CEE-B8609EB8F18F}"/>
              </a:ext>
            </a:extLst>
          </p:cNvPr>
          <p:cNvPicPr>
            <a:picLocks noChangeAspect="1"/>
          </p:cNvPicPr>
          <p:nvPr/>
        </p:nvPicPr>
        <p:blipFill>
          <a:blip r:embed="rId3"/>
          <a:stretch>
            <a:fillRect/>
          </a:stretch>
        </p:blipFill>
        <p:spPr>
          <a:xfrm>
            <a:off x="6240016" y="571679"/>
            <a:ext cx="4608512" cy="4513505"/>
          </a:xfrm>
          <a:prstGeom prst="rect">
            <a:avLst/>
          </a:prstGeom>
        </p:spPr>
      </p:pic>
      <p:sp>
        <p:nvSpPr>
          <p:cNvPr id="6" name="TextBox 5">
            <a:extLst>
              <a:ext uri="{FF2B5EF4-FFF2-40B4-BE49-F238E27FC236}">
                <a16:creationId xmlns:a16="http://schemas.microsoft.com/office/drawing/2014/main" id="{86604D46-793A-D102-FADE-943DFDC7C13C}"/>
              </a:ext>
            </a:extLst>
          </p:cNvPr>
          <p:cNvSpPr txBox="1"/>
          <p:nvPr/>
        </p:nvSpPr>
        <p:spPr>
          <a:xfrm>
            <a:off x="792021" y="5189651"/>
            <a:ext cx="4501825" cy="523220"/>
          </a:xfrm>
          <a:prstGeom prst="rect">
            <a:avLst/>
          </a:prstGeom>
          <a:noFill/>
        </p:spPr>
        <p:txBody>
          <a:bodyPr wrap="square" rtlCol="0">
            <a:spAutoFit/>
          </a:bodyPr>
          <a:lstStyle/>
          <a:p>
            <a:r>
              <a:rPr lang="en-IN" dirty="0">
                <a:solidFill>
                  <a:srgbClr val="FF0000"/>
                </a:solidFill>
              </a:rPr>
              <a:t>Observations: </a:t>
            </a:r>
            <a:r>
              <a:rPr lang="en-US" dirty="0"/>
              <a:t>Claims with amounts greater than the average claim amount across all claims were selected.</a:t>
            </a:r>
            <a:r>
              <a:rPr lang="en-IN" dirty="0"/>
              <a:t> </a:t>
            </a:r>
          </a:p>
        </p:txBody>
      </p:sp>
      <p:sp>
        <p:nvSpPr>
          <p:cNvPr id="7" name="TextBox 6">
            <a:extLst>
              <a:ext uri="{FF2B5EF4-FFF2-40B4-BE49-F238E27FC236}">
                <a16:creationId xmlns:a16="http://schemas.microsoft.com/office/drawing/2014/main" id="{79EBC910-9E0B-D181-B38B-079876908F33}"/>
              </a:ext>
            </a:extLst>
          </p:cNvPr>
          <p:cNvSpPr txBox="1"/>
          <p:nvPr/>
        </p:nvSpPr>
        <p:spPr>
          <a:xfrm>
            <a:off x="6528048" y="5149371"/>
            <a:ext cx="4608511" cy="738664"/>
          </a:xfrm>
          <a:prstGeom prst="rect">
            <a:avLst/>
          </a:prstGeom>
          <a:noFill/>
        </p:spPr>
        <p:txBody>
          <a:bodyPr wrap="square" rtlCol="0">
            <a:spAutoFit/>
          </a:bodyPr>
          <a:lstStyle/>
          <a:p>
            <a:r>
              <a:rPr lang="en-IN" dirty="0">
                <a:solidFill>
                  <a:srgbClr val="FF0000"/>
                </a:solidFill>
              </a:rPr>
              <a:t>Observations:</a:t>
            </a:r>
            <a:r>
              <a:rPr lang="en-US" dirty="0"/>
              <a:t>The average claim amount for each patient was calculated using a subquery that selected patient IDs and claim amounts.</a:t>
            </a:r>
            <a:r>
              <a:rPr lang="en-IN" dirty="0"/>
              <a:t> </a:t>
            </a:r>
          </a:p>
        </p:txBody>
      </p:sp>
    </p:spTree>
    <p:extLst>
      <p:ext uri="{BB962C8B-B14F-4D97-AF65-F5344CB8AC3E}">
        <p14:creationId xmlns:p14="http://schemas.microsoft.com/office/powerpoint/2010/main" val="151008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3556-EBDA-7339-B08C-532D6AEF9037}"/>
              </a:ext>
            </a:extLst>
          </p:cNvPr>
          <p:cNvSpPr>
            <a:spLocks noGrp="1"/>
          </p:cNvSpPr>
          <p:nvPr>
            <p:ph type="title"/>
          </p:nvPr>
        </p:nvSpPr>
        <p:spPr>
          <a:xfrm>
            <a:off x="4871864" y="-27955"/>
            <a:ext cx="2304256" cy="543595"/>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 Subqueries</a:t>
            </a:r>
            <a:endParaRPr lang="en-IN" sz="2800" dirty="0"/>
          </a:p>
        </p:txBody>
      </p:sp>
      <p:pic>
        <p:nvPicPr>
          <p:cNvPr id="3" name="Picture 2">
            <a:extLst>
              <a:ext uri="{FF2B5EF4-FFF2-40B4-BE49-F238E27FC236}">
                <a16:creationId xmlns:a16="http://schemas.microsoft.com/office/drawing/2014/main" id="{632EE24E-0989-CD29-7398-6590B38D4882}"/>
              </a:ext>
            </a:extLst>
          </p:cNvPr>
          <p:cNvPicPr>
            <a:picLocks noChangeAspect="1"/>
          </p:cNvPicPr>
          <p:nvPr/>
        </p:nvPicPr>
        <p:blipFill>
          <a:blip r:embed="rId2"/>
          <a:stretch>
            <a:fillRect/>
          </a:stretch>
        </p:blipFill>
        <p:spPr>
          <a:xfrm>
            <a:off x="551384" y="620688"/>
            <a:ext cx="5832648" cy="5256584"/>
          </a:xfrm>
          <a:prstGeom prst="rect">
            <a:avLst/>
          </a:prstGeom>
        </p:spPr>
      </p:pic>
      <p:sp>
        <p:nvSpPr>
          <p:cNvPr id="4" name="TextBox 3">
            <a:extLst>
              <a:ext uri="{FF2B5EF4-FFF2-40B4-BE49-F238E27FC236}">
                <a16:creationId xmlns:a16="http://schemas.microsoft.com/office/drawing/2014/main" id="{9E292FFB-D8EE-D333-6F07-AEFDABB55A30}"/>
              </a:ext>
            </a:extLst>
          </p:cNvPr>
          <p:cNvSpPr txBox="1"/>
          <p:nvPr/>
        </p:nvSpPr>
        <p:spPr>
          <a:xfrm>
            <a:off x="7464152" y="2348880"/>
            <a:ext cx="3600400" cy="954107"/>
          </a:xfrm>
          <a:prstGeom prst="rect">
            <a:avLst/>
          </a:prstGeom>
          <a:noFill/>
        </p:spPr>
        <p:txBody>
          <a:bodyPr wrap="square" rtlCol="0">
            <a:spAutoFit/>
          </a:bodyPr>
          <a:lstStyle/>
          <a:p>
            <a:r>
              <a:rPr lang="en-IN" dirty="0">
                <a:solidFill>
                  <a:srgbClr val="FF0000"/>
                </a:solidFill>
              </a:rPr>
              <a:t>Observations: </a:t>
            </a:r>
            <a:r>
              <a:rPr lang="en-US" dirty="0"/>
              <a:t>Patients who have at least one claim with an amount greater than 1000 were selected using a correlated subquery.</a:t>
            </a:r>
            <a:endParaRPr lang="en-IN" dirty="0"/>
          </a:p>
        </p:txBody>
      </p:sp>
    </p:spTree>
    <p:extLst>
      <p:ext uri="{BB962C8B-B14F-4D97-AF65-F5344CB8AC3E}">
        <p14:creationId xmlns:p14="http://schemas.microsoft.com/office/powerpoint/2010/main" val="3629621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F757-E6A2-69C3-607B-976070C9FCE7}"/>
              </a:ext>
            </a:extLst>
          </p:cNvPr>
          <p:cNvSpPr>
            <a:spLocks noGrp="1"/>
          </p:cNvSpPr>
          <p:nvPr>
            <p:ph type="title"/>
          </p:nvPr>
        </p:nvSpPr>
        <p:spPr>
          <a:xfrm>
            <a:off x="4439816" y="0"/>
            <a:ext cx="2809528" cy="543595"/>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String Functions</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F71E4344-09FA-D578-6336-7BF4836E2C99}"/>
              </a:ext>
            </a:extLst>
          </p:cNvPr>
          <p:cNvPicPr>
            <a:picLocks noChangeAspect="1"/>
          </p:cNvPicPr>
          <p:nvPr/>
        </p:nvPicPr>
        <p:blipFill>
          <a:blip r:embed="rId2"/>
          <a:stretch>
            <a:fillRect/>
          </a:stretch>
        </p:blipFill>
        <p:spPr>
          <a:xfrm>
            <a:off x="263352" y="527837"/>
            <a:ext cx="5256584" cy="4464496"/>
          </a:xfrm>
          <a:prstGeom prst="rect">
            <a:avLst/>
          </a:prstGeom>
        </p:spPr>
      </p:pic>
      <p:pic>
        <p:nvPicPr>
          <p:cNvPr id="5" name="Picture 4">
            <a:extLst>
              <a:ext uri="{FF2B5EF4-FFF2-40B4-BE49-F238E27FC236}">
                <a16:creationId xmlns:a16="http://schemas.microsoft.com/office/drawing/2014/main" id="{2135A151-5ED7-990E-E87F-1E132FA77B45}"/>
              </a:ext>
            </a:extLst>
          </p:cNvPr>
          <p:cNvPicPr>
            <a:picLocks noChangeAspect="1"/>
          </p:cNvPicPr>
          <p:nvPr/>
        </p:nvPicPr>
        <p:blipFill>
          <a:blip r:embed="rId3"/>
          <a:stretch>
            <a:fillRect/>
          </a:stretch>
        </p:blipFill>
        <p:spPr>
          <a:xfrm>
            <a:off x="6115165" y="527837"/>
            <a:ext cx="4861074" cy="4320480"/>
          </a:xfrm>
          <a:prstGeom prst="rect">
            <a:avLst/>
          </a:prstGeom>
        </p:spPr>
      </p:pic>
      <p:sp>
        <p:nvSpPr>
          <p:cNvPr id="6" name="TextBox 5">
            <a:extLst>
              <a:ext uri="{FF2B5EF4-FFF2-40B4-BE49-F238E27FC236}">
                <a16:creationId xmlns:a16="http://schemas.microsoft.com/office/drawing/2014/main" id="{7ECD9A01-D7AA-54A6-3C86-2621E7EED201}"/>
              </a:ext>
            </a:extLst>
          </p:cNvPr>
          <p:cNvSpPr txBox="1"/>
          <p:nvPr/>
        </p:nvSpPr>
        <p:spPr>
          <a:xfrm>
            <a:off x="767408" y="5111315"/>
            <a:ext cx="4861074" cy="523801"/>
          </a:xfrm>
          <a:prstGeom prst="rect">
            <a:avLst/>
          </a:prstGeom>
          <a:noFill/>
        </p:spPr>
        <p:txBody>
          <a:bodyPr wrap="square" rtlCol="0">
            <a:spAutoFit/>
          </a:bodyPr>
          <a:lstStyle/>
          <a:p>
            <a:r>
              <a:rPr lang="en-IN" dirty="0">
                <a:solidFill>
                  <a:srgbClr val="FF0000"/>
                </a:solidFill>
              </a:rPr>
              <a:t>Observations: </a:t>
            </a:r>
            <a:r>
              <a:rPr lang="en-US" dirty="0"/>
              <a:t>Patient names and email addresses were combined into a single PATIENTINFO column.</a:t>
            </a:r>
            <a:r>
              <a:rPr lang="en-IN" dirty="0"/>
              <a:t> </a:t>
            </a:r>
          </a:p>
        </p:txBody>
      </p:sp>
      <p:sp>
        <p:nvSpPr>
          <p:cNvPr id="7" name="TextBox 6">
            <a:extLst>
              <a:ext uri="{FF2B5EF4-FFF2-40B4-BE49-F238E27FC236}">
                <a16:creationId xmlns:a16="http://schemas.microsoft.com/office/drawing/2014/main" id="{32796C95-BFCF-7A27-7BD5-35E9C3550E49}"/>
              </a:ext>
            </a:extLst>
          </p:cNvPr>
          <p:cNvSpPr txBox="1"/>
          <p:nvPr/>
        </p:nvSpPr>
        <p:spPr>
          <a:xfrm>
            <a:off x="6240016" y="4992333"/>
            <a:ext cx="5040560" cy="523220"/>
          </a:xfrm>
          <a:prstGeom prst="rect">
            <a:avLst/>
          </a:prstGeom>
          <a:noFill/>
        </p:spPr>
        <p:txBody>
          <a:bodyPr wrap="square" rtlCol="0">
            <a:spAutoFit/>
          </a:bodyPr>
          <a:lstStyle/>
          <a:p>
            <a:r>
              <a:rPr lang="en-IN" dirty="0">
                <a:solidFill>
                  <a:srgbClr val="FF0000"/>
                </a:solidFill>
              </a:rPr>
              <a:t>Observations: </a:t>
            </a:r>
            <a:r>
              <a:rPr lang="en-US" dirty="0"/>
              <a:t>Patient names were converted to uppercase, and patient email addresses were converted to lowercase.</a:t>
            </a:r>
            <a:endParaRPr lang="en-IN" dirty="0"/>
          </a:p>
        </p:txBody>
      </p:sp>
    </p:spTree>
    <p:extLst>
      <p:ext uri="{BB962C8B-B14F-4D97-AF65-F5344CB8AC3E}">
        <p14:creationId xmlns:p14="http://schemas.microsoft.com/office/powerpoint/2010/main" val="2481317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D496-206E-056C-78BD-19074B2B450C}"/>
              </a:ext>
            </a:extLst>
          </p:cNvPr>
          <p:cNvSpPr>
            <a:spLocks noGrp="1"/>
          </p:cNvSpPr>
          <p:nvPr>
            <p:ph type="title"/>
          </p:nvPr>
        </p:nvSpPr>
        <p:spPr>
          <a:xfrm>
            <a:off x="4835252" y="10802"/>
            <a:ext cx="2844924" cy="471587"/>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String Functions</a:t>
            </a:r>
            <a:endParaRPr lang="en-IN" sz="2800" dirty="0"/>
          </a:p>
        </p:txBody>
      </p:sp>
      <p:pic>
        <p:nvPicPr>
          <p:cNvPr id="3" name="Picture 2">
            <a:extLst>
              <a:ext uri="{FF2B5EF4-FFF2-40B4-BE49-F238E27FC236}">
                <a16:creationId xmlns:a16="http://schemas.microsoft.com/office/drawing/2014/main" id="{94517B51-D750-877D-372B-EB6D034BD12D}"/>
              </a:ext>
            </a:extLst>
          </p:cNvPr>
          <p:cNvPicPr>
            <a:picLocks noChangeAspect="1"/>
          </p:cNvPicPr>
          <p:nvPr/>
        </p:nvPicPr>
        <p:blipFill>
          <a:blip r:embed="rId2"/>
          <a:stretch>
            <a:fillRect/>
          </a:stretch>
        </p:blipFill>
        <p:spPr>
          <a:xfrm>
            <a:off x="236998" y="482389"/>
            <a:ext cx="4571900" cy="4486808"/>
          </a:xfrm>
          <a:prstGeom prst="rect">
            <a:avLst/>
          </a:prstGeom>
        </p:spPr>
      </p:pic>
      <p:pic>
        <p:nvPicPr>
          <p:cNvPr id="5" name="Picture 4">
            <a:extLst>
              <a:ext uri="{FF2B5EF4-FFF2-40B4-BE49-F238E27FC236}">
                <a16:creationId xmlns:a16="http://schemas.microsoft.com/office/drawing/2014/main" id="{58B86852-CFD6-5AC5-01CE-F3DA4B1BDB32}"/>
              </a:ext>
            </a:extLst>
          </p:cNvPr>
          <p:cNvPicPr>
            <a:picLocks noChangeAspect="1"/>
          </p:cNvPicPr>
          <p:nvPr/>
        </p:nvPicPr>
        <p:blipFill>
          <a:blip r:embed="rId3"/>
          <a:stretch>
            <a:fillRect/>
          </a:stretch>
        </p:blipFill>
        <p:spPr>
          <a:xfrm>
            <a:off x="5663952" y="590497"/>
            <a:ext cx="5393335" cy="4270592"/>
          </a:xfrm>
          <a:prstGeom prst="rect">
            <a:avLst/>
          </a:prstGeom>
        </p:spPr>
      </p:pic>
      <p:sp>
        <p:nvSpPr>
          <p:cNvPr id="6" name="TextBox 5">
            <a:extLst>
              <a:ext uri="{FF2B5EF4-FFF2-40B4-BE49-F238E27FC236}">
                <a16:creationId xmlns:a16="http://schemas.microsoft.com/office/drawing/2014/main" id="{3A5FE61F-657D-DAD7-11AC-D33CC8665423}"/>
              </a:ext>
            </a:extLst>
          </p:cNvPr>
          <p:cNvSpPr txBox="1"/>
          <p:nvPr/>
        </p:nvSpPr>
        <p:spPr>
          <a:xfrm>
            <a:off x="328129" y="5040178"/>
            <a:ext cx="4671477" cy="954107"/>
          </a:xfrm>
          <a:prstGeom prst="rect">
            <a:avLst/>
          </a:prstGeom>
          <a:noFill/>
        </p:spPr>
        <p:txBody>
          <a:bodyPr wrap="square" rtlCol="0">
            <a:spAutoFit/>
          </a:bodyPr>
          <a:lstStyle/>
          <a:p>
            <a:r>
              <a:rPr lang="en-IN" dirty="0">
                <a:solidFill>
                  <a:srgbClr val="FF0000"/>
                </a:solidFill>
              </a:rPr>
              <a:t>Observations:</a:t>
            </a:r>
            <a:r>
              <a:rPr lang="en-US" dirty="0"/>
              <a:t>The first four characters of each patient's name were extracted, email addresses had 'example' replaced with 'sample', and patient names were displayed in reverse</a:t>
            </a:r>
            <a:r>
              <a:rPr lang="en-IN" dirty="0"/>
              <a:t> </a:t>
            </a:r>
          </a:p>
        </p:txBody>
      </p:sp>
      <p:sp>
        <p:nvSpPr>
          <p:cNvPr id="7" name="TextBox 6">
            <a:extLst>
              <a:ext uri="{FF2B5EF4-FFF2-40B4-BE49-F238E27FC236}">
                <a16:creationId xmlns:a16="http://schemas.microsoft.com/office/drawing/2014/main" id="{54537193-E886-2B25-66E9-D288880EE129}"/>
              </a:ext>
            </a:extLst>
          </p:cNvPr>
          <p:cNvSpPr txBox="1"/>
          <p:nvPr/>
        </p:nvSpPr>
        <p:spPr>
          <a:xfrm>
            <a:off x="5807968" y="4969197"/>
            <a:ext cx="5976663" cy="954107"/>
          </a:xfrm>
          <a:prstGeom prst="rect">
            <a:avLst/>
          </a:prstGeom>
          <a:noFill/>
        </p:spPr>
        <p:txBody>
          <a:bodyPr wrap="square" rtlCol="0">
            <a:spAutoFit/>
          </a:bodyPr>
          <a:lstStyle/>
          <a:p>
            <a:r>
              <a:rPr lang="en-IN" dirty="0">
                <a:solidFill>
                  <a:srgbClr val="FF0000"/>
                </a:solidFill>
              </a:rPr>
              <a:t>Observations:</a:t>
            </a:r>
            <a:r>
              <a:rPr lang="en-US" dirty="0">
                <a:solidFill>
                  <a:srgbClr val="FF0000"/>
                </a:solidFill>
              </a:rPr>
              <a:t> </a:t>
            </a:r>
            <a:r>
              <a:rPr lang="en-US" dirty="0"/>
              <a:t>The first five characters of each patient's name were extracted as Left Part, the last ten characters of their email as Right Part, and the first three characters of the name combined with the last five of the email as Initials and Domain Hint respectively.</a:t>
            </a:r>
            <a:r>
              <a:rPr lang="en-IN" dirty="0"/>
              <a:t> </a:t>
            </a:r>
          </a:p>
        </p:txBody>
      </p:sp>
    </p:spTree>
    <p:extLst>
      <p:ext uri="{BB962C8B-B14F-4D97-AF65-F5344CB8AC3E}">
        <p14:creationId xmlns:p14="http://schemas.microsoft.com/office/powerpoint/2010/main" val="138638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46FB-04EA-8570-4044-662250E0B9C6}"/>
              </a:ext>
            </a:extLst>
          </p:cNvPr>
          <p:cNvSpPr>
            <a:spLocks noGrp="1"/>
          </p:cNvSpPr>
          <p:nvPr>
            <p:ph type="title"/>
          </p:nvPr>
        </p:nvSpPr>
        <p:spPr>
          <a:xfrm>
            <a:off x="4007768" y="0"/>
            <a:ext cx="3889648" cy="615603"/>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Date &amp; Time Functions</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B88D850B-1D1D-D68A-F331-EE33F936365E}"/>
              </a:ext>
            </a:extLst>
          </p:cNvPr>
          <p:cNvPicPr>
            <a:picLocks noChangeAspect="1"/>
          </p:cNvPicPr>
          <p:nvPr/>
        </p:nvPicPr>
        <p:blipFill>
          <a:blip r:embed="rId2"/>
          <a:stretch>
            <a:fillRect/>
          </a:stretch>
        </p:blipFill>
        <p:spPr>
          <a:xfrm>
            <a:off x="263352" y="582791"/>
            <a:ext cx="5183857" cy="4502393"/>
          </a:xfrm>
          <a:prstGeom prst="rect">
            <a:avLst/>
          </a:prstGeom>
        </p:spPr>
      </p:pic>
      <p:pic>
        <p:nvPicPr>
          <p:cNvPr id="5" name="Picture 4">
            <a:extLst>
              <a:ext uri="{FF2B5EF4-FFF2-40B4-BE49-F238E27FC236}">
                <a16:creationId xmlns:a16="http://schemas.microsoft.com/office/drawing/2014/main" id="{BF268D84-EEA7-572A-A302-4C216718BBAC}"/>
              </a:ext>
            </a:extLst>
          </p:cNvPr>
          <p:cNvPicPr>
            <a:picLocks noChangeAspect="1"/>
          </p:cNvPicPr>
          <p:nvPr/>
        </p:nvPicPr>
        <p:blipFill>
          <a:blip r:embed="rId3"/>
          <a:stretch>
            <a:fillRect/>
          </a:stretch>
        </p:blipFill>
        <p:spPr>
          <a:xfrm>
            <a:off x="5879976" y="582791"/>
            <a:ext cx="5183857" cy="4293342"/>
          </a:xfrm>
          <a:prstGeom prst="rect">
            <a:avLst/>
          </a:prstGeom>
        </p:spPr>
      </p:pic>
      <p:sp>
        <p:nvSpPr>
          <p:cNvPr id="8" name="TextBox 7">
            <a:extLst>
              <a:ext uri="{FF2B5EF4-FFF2-40B4-BE49-F238E27FC236}">
                <a16:creationId xmlns:a16="http://schemas.microsoft.com/office/drawing/2014/main" id="{E2EF1D7B-ABFE-F683-1258-2F542E800108}"/>
              </a:ext>
            </a:extLst>
          </p:cNvPr>
          <p:cNvSpPr txBox="1"/>
          <p:nvPr/>
        </p:nvSpPr>
        <p:spPr>
          <a:xfrm>
            <a:off x="335000" y="5144755"/>
            <a:ext cx="5040560" cy="523220"/>
          </a:xfrm>
          <a:prstGeom prst="rect">
            <a:avLst/>
          </a:prstGeom>
          <a:noFill/>
        </p:spPr>
        <p:txBody>
          <a:bodyPr wrap="square" rtlCol="0">
            <a:spAutoFit/>
          </a:bodyPr>
          <a:lstStyle/>
          <a:p>
            <a:r>
              <a:rPr lang="en-IN" dirty="0">
                <a:solidFill>
                  <a:srgbClr val="FF0000"/>
                </a:solidFill>
              </a:rPr>
              <a:t>Observations: </a:t>
            </a:r>
            <a:r>
              <a:rPr lang="en-US" dirty="0"/>
              <a:t>Years from patient birth dates, months from claim dates, and days from policy start dates were extracted.</a:t>
            </a:r>
            <a:endParaRPr lang="en-IN" dirty="0"/>
          </a:p>
        </p:txBody>
      </p:sp>
      <p:sp>
        <p:nvSpPr>
          <p:cNvPr id="9" name="TextBox 8">
            <a:extLst>
              <a:ext uri="{FF2B5EF4-FFF2-40B4-BE49-F238E27FC236}">
                <a16:creationId xmlns:a16="http://schemas.microsoft.com/office/drawing/2014/main" id="{5FA0B6A1-042A-0437-D42E-5E5785C29300}"/>
              </a:ext>
            </a:extLst>
          </p:cNvPr>
          <p:cNvSpPr txBox="1"/>
          <p:nvPr/>
        </p:nvSpPr>
        <p:spPr>
          <a:xfrm>
            <a:off x="6391757" y="4913191"/>
            <a:ext cx="4680520" cy="523220"/>
          </a:xfrm>
          <a:prstGeom prst="rect">
            <a:avLst/>
          </a:prstGeom>
          <a:noFill/>
        </p:spPr>
        <p:txBody>
          <a:bodyPr wrap="square" rtlCol="0">
            <a:spAutoFit/>
          </a:bodyPr>
          <a:lstStyle/>
          <a:p>
            <a:r>
              <a:rPr lang="en-IN" dirty="0">
                <a:solidFill>
                  <a:srgbClr val="FF0000"/>
                </a:solidFill>
              </a:rPr>
              <a:t>Observations: </a:t>
            </a:r>
            <a:r>
              <a:rPr lang="en-IN" dirty="0"/>
              <a:t>T</a:t>
            </a:r>
            <a:r>
              <a:rPr lang="en-US" dirty="0"/>
              <a:t>he current date and time, current date, and current time were retrieved</a:t>
            </a:r>
            <a:endParaRPr lang="en-IN" dirty="0"/>
          </a:p>
        </p:txBody>
      </p:sp>
    </p:spTree>
    <p:extLst>
      <p:ext uri="{BB962C8B-B14F-4D97-AF65-F5344CB8AC3E}">
        <p14:creationId xmlns:p14="http://schemas.microsoft.com/office/powerpoint/2010/main" val="712118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DCF2-98FA-73A7-E42D-8FADEB62C8BB}"/>
              </a:ext>
            </a:extLst>
          </p:cNvPr>
          <p:cNvSpPr>
            <a:spLocks noGrp="1"/>
          </p:cNvSpPr>
          <p:nvPr>
            <p:ph type="title"/>
          </p:nvPr>
        </p:nvSpPr>
        <p:spPr>
          <a:xfrm>
            <a:off x="3935760" y="7620"/>
            <a:ext cx="3889648" cy="504056"/>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Date &amp; Time Functions</a:t>
            </a:r>
            <a:endParaRPr lang="en-IN" sz="2800" dirty="0"/>
          </a:p>
        </p:txBody>
      </p:sp>
      <p:pic>
        <p:nvPicPr>
          <p:cNvPr id="3" name="Picture 2">
            <a:extLst>
              <a:ext uri="{FF2B5EF4-FFF2-40B4-BE49-F238E27FC236}">
                <a16:creationId xmlns:a16="http://schemas.microsoft.com/office/drawing/2014/main" id="{2B7687B7-3651-501E-D242-340BDE45B0C9}"/>
              </a:ext>
            </a:extLst>
          </p:cNvPr>
          <p:cNvPicPr>
            <a:picLocks noChangeAspect="1"/>
          </p:cNvPicPr>
          <p:nvPr/>
        </p:nvPicPr>
        <p:blipFill>
          <a:blip r:embed="rId2"/>
          <a:stretch>
            <a:fillRect/>
          </a:stretch>
        </p:blipFill>
        <p:spPr>
          <a:xfrm>
            <a:off x="119336" y="692696"/>
            <a:ext cx="6264695" cy="4896544"/>
          </a:xfrm>
          <a:prstGeom prst="rect">
            <a:avLst/>
          </a:prstGeom>
        </p:spPr>
      </p:pic>
      <p:sp>
        <p:nvSpPr>
          <p:cNvPr id="4" name="TextBox 3">
            <a:extLst>
              <a:ext uri="{FF2B5EF4-FFF2-40B4-BE49-F238E27FC236}">
                <a16:creationId xmlns:a16="http://schemas.microsoft.com/office/drawing/2014/main" id="{1B974E60-F7CF-C552-AB71-1DB3DAC3BC90}"/>
              </a:ext>
            </a:extLst>
          </p:cNvPr>
          <p:cNvSpPr txBox="1"/>
          <p:nvPr/>
        </p:nvSpPr>
        <p:spPr>
          <a:xfrm>
            <a:off x="7176120" y="2132856"/>
            <a:ext cx="4464496" cy="954107"/>
          </a:xfrm>
          <a:prstGeom prst="rect">
            <a:avLst/>
          </a:prstGeom>
          <a:noFill/>
        </p:spPr>
        <p:txBody>
          <a:bodyPr wrap="square" rtlCol="0">
            <a:spAutoFit/>
          </a:bodyPr>
          <a:lstStyle/>
          <a:p>
            <a:r>
              <a:rPr lang="en-IN" dirty="0">
                <a:solidFill>
                  <a:srgbClr val="FF0000"/>
                </a:solidFill>
              </a:rPr>
              <a:t>Observations: </a:t>
            </a:r>
            <a:r>
              <a:rPr lang="en-US" dirty="0"/>
              <a:t>The difference in days between the end and start dates, and the difference in years between the end and start timestamps were calculated for policies with a defined end date.</a:t>
            </a:r>
            <a:endParaRPr lang="en-IN" dirty="0"/>
          </a:p>
        </p:txBody>
      </p:sp>
    </p:spTree>
    <p:extLst>
      <p:ext uri="{BB962C8B-B14F-4D97-AF65-F5344CB8AC3E}">
        <p14:creationId xmlns:p14="http://schemas.microsoft.com/office/powerpoint/2010/main" val="211397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2783-0AE3-FF92-2044-DD85D0F10848}"/>
              </a:ext>
            </a:extLst>
          </p:cNvPr>
          <p:cNvSpPr>
            <a:spLocks noGrp="1"/>
          </p:cNvSpPr>
          <p:nvPr>
            <p:ph type="title"/>
          </p:nvPr>
        </p:nvSpPr>
        <p:spPr>
          <a:xfrm>
            <a:off x="4295192" y="10802"/>
            <a:ext cx="3961048" cy="471587"/>
          </a:xfrm>
        </p:spPr>
        <p:txBody>
          <a:bodyPr>
            <a:no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Date &amp; Time Functions</a:t>
            </a:r>
            <a:endParaRPr lang="en-IN" sz="2800" dirty="0"/>
          </a:p>
        </p:txBody>
      </p:sp>
      <p:pic>
        <p:nvPicPr>
          <p:cNvPr id="3" name="Picture 2">
            <a:extLst>
              <a:ext uri="{FF2B5EF4-FFF2-40B4-BE49-F238E27FC236}">
                <a16:creationId xmlns:a16="http://schemas.microsoft.com/office/drawing/2014/main" id="{AB8710B1-CD1D-51FB-3DA2-5E2BCB2E4BCC}"/>
              </a:ext>
            </a:extLst>
          </p:cNvPr>
          <p:cNvPicPr>
            <a:picLocks noChangeAspect="1"/>
          </p:cNvPicPr>
          <p:nvPr/>
        </p:nvPicPr>
        <p:blipFill>
          <a:blip r:embed="rId2"/>
          <a:stretch>
            <a:fillRect/>
          </a:stretch>
        </p:blipFill>
        <p:spPr>
          <a:xfrm>
            <a:off x="227044" y="670384"/>
            <a:ext cx="6048672" cy="5206888"/>
          </a:xfrm>
          <a:prstGeom prst="rect">
            <a:avLst/>
          </a:prstGeom>
        </p:spPr>
      </p:pic>
      <p:sp>
        <p:nvSpPr>
          <p:cNvPr id="4" name="TextBox 3">
            <a:extLst>
              <a:ext uri="{FF2B5EF4-FFF2-40B4-BE49-F238E27FC236}">
                <a16:creationId xmlns:a16="http://schemas.microsoft.com/office/drawing/2014/main" id="{E80FE45E-4E8B-543B-1A0E-C2F3625650E2}"/>
              </a:ext>
            </a:extLst>
          </p:cNvPr>
          <p:cNvSpPr txBox="1"/>
          <p:nvPr/>
        </p:nvSpPr>
        <p:spPr>
          <a:xfrm>
            <a:off x="7248129" y="2276872"/>
            <a:ext cx="3600400" cy="738664"/>
          </a:xfrm>
          <a:prstGeom prst="rect">
            <a:avLst/>
          </a:prstGeom>
          <a:noFill/>
        </p:spPr>
        <p:txBody>
          <a:bodyPr wrap="square" rtlCol="0">
            <a:spAutoFit/>
          </a:bodyPr>
          <a:lstStyle/>
          <a:p>
            <a:r>
              <a:rPr lang="en-IN" dirty="0">
                <a:solidFill>
                  <a:srgbClr val="FF0000"/>
                </a:solidFill>
              </a:rPr>
              <a:t>Observations: </a:t>
            </a:r>
            <a:r>
              <a:rPr lang="en-US" dirty="0"/>
              <a:t>Seven days were added to each claim date, and twenty years were subtracted from each patient's birth date.</a:t>
            </a:r>
            <a:endParaRPr lang="en-IN" dirty="0"/>
          </a:p>
        </p:txBody>
      </p:sp>
    </p:spTree>
    <p:extLst>
      <p:ext uri="{BB962C8B-B14F-4D97-AF65-F5344CB8AC3E}">
        <p14:creationId xmlns:p14="http://schemas.microsoft.com/office/powerpoint/2010/main" val="307150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9472-6BAF-8C9E-BE81-404691792484}"/>
              </a:ext>
            </a:extLst>
          </p:cNvPr>
          <p:cNvSpPr>
            <a:spLocks noGrp="1"/>
          </p:cNvSpPr>
          <p:nvPr>
            <p:ph type="title"/>
          </p:nvPr>
        </p:nvSpPr>
        <p:spPr>
          <a:xfrm>
            <a:off x="3719736" y="-18980"/>
            <a:ext cx="4321696" cy="687611"/>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Conditional Logic &amp; CASE</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84292917-157B-3FF2-AE33-09DA1C609672}"/>
              </a:ext>
            </a:extLst>
          </p:cNvPr>
          <p:cNvPicPr>
            <a:picLocks noChangeAspect="1"/>
          </p:cNvPicPr>
          <p:nvPr/>
        </p:nvPicPr>
        <p:blipFill>
          <a:blip r:embed="rId2"/>
          <a:stretch>
            <a:fillRect/>
          </a:stretch>
        </p:blipFill>
        <p:spPr>
          <a:xfrm>
            <a:off x="164704" y="764704"/>
            <a:ext cx="5904656" cy="4882882"/>
          </a:xfrm>
          <a:prstGeom prst="rect">
            <a:avLst/>
          </a:prstGeom>
        </p:spPr>
      </p:pic>
      <p:sp>
        <p:nvSpPr>
          <p:cNvPr id="4" name="TextBox 3">
            <a:extLst>
              <a:ext uri="{FF2B5EF4-FFF2-40B4-BE49-F238E27FC236}">
                <a16:creationId xmlns:a16="http://schemas.microsoft.com/office/drawing/2014/main" id="{C20E8F80-2D59-C833-CCA5-7E73CDDD7E17}"/>
              </a:ext>
            </a:extLst>
          </p:cNvPr>
          <p:cNvSpPr txBox="1"/>
          <p:nvPr/>
        </p:nvSpPr>
        <p:spPr>
          <a:xfrm>
            <a:off x="7176120" y="2252038"/>
            <a:ext cx="3456384" cy="738664"/>
          </a:xfrm>
          <a:prstGeom prst="rect">
            <a:avLst/>
          </a:prstGeom>
          <a:noFill/>
        </p:spPr>
        <p:txBody>
          <a:bodyPr wrap="square" rtlCol="0">
            <a:spAutoFit/>
          </a:bodyPr>
          <a:lstStyle/>
          <a:p>
            <a:r>
              <a:rPr lang="en-IN" dirty="0">
                <a:solidFill>
                  <a:srgbClr val="FF0000"/>
                </a:solidFill>
              </a:rPr>
              <a:t>Observations: </a:t>
            </a:r>
            <a:r>
              <a:rPr lang="en-US" dirty="0">
                <a:solidFill>
                  <a:schemeClr val="tx1"/>
                </a:solidFill>
              </a:rPr>
              <a:t>Patients were categorized as 'Older' if born before 1990 and 'Younger' if born in or after 1990</a:t>
            </a:r>
            <a:endParaRPr lang="en-IN" dirty="0">
              <a:solidFill>
                <a:schemeClr val="tx1"/>
              </a:solidFill>
            </a:endParaRPr>
          </a:p>
        </p:txBody>
      </p:sp>
    </p:spTree>
    <p:extLst>
      <p:ext uri="{BB962C8B-B14F-4D97-AF65-F5344CB8AC3E}">
        <p14:creationId xmlns:p14="http://schemas.microsoft.com/office/powerpoint/2010/main" val="241489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F70E-28CC-939D-6B41-578F5F750E64}"/>
              </a:ext>
            </a:extLst>
          </p:cNvPr>
          <p:cNvSpPr>
            <a:spLocks noGrp="1"/>
          </p:cNvSpPr>
          <p:nvPr>
            <p:ph type="title"/>
          </p:nvPr>
        </p:nvSpPr>
        <p:spPr>
          <a:xfrm>
            <a:off x="3719736" y="23817"/>
            <a:ext cx="4393704" cy="543595"/>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Conditional Logic &amp; CASE</a:t>
            </a:r>
            <a:endParaRPr lang="en-IN" sz="2800" dirty="0"/>
          </a:p>
        </p:txBody>
      </p:sp>
      <p:pic>
        <p:nvPicPr>
          <p:cNvPr id="3" name="Picture 2">
            <a:extLst>
              <a:ext uri="{FF2B5EF4-FFF2-40B4-BE49-F238E27FC236}">
                <a16:creationId xmlns:a16="http://schemas.microsoft.com/office/drawing/2014/main" id="{6A52BC9C-C892-7E9B-7FEC-D4ECFA1A1BD8}"/>
              </a:ext>
            </a:extLst>
          </p:cNvPr>
          <p:cNvPicPr>
            <a:picLocks noChangeAspect="1"/>
          </p:cNvPicPr>
          <p:nvPr/>
        </p:nvPicPr>
        <p:blipFill>
          <a:blip r:embed="rId2"/>
          <a:stretch>
            <a:fillRect/>
          </a:stretch>
        </p:blipFill>
        <p:spPr>
          <a:xfrm>
            <a:off x="191344" y="764704"/>
            <a:ext cx="6336704" cy="4968552"/>
          </a:xfrm>
          <a:prstGeom prst="rect">
            <a:avLst/>
          </a:prstGeom>
        </p:spPr>
      </p:pic>
      <p:sp>
        <p:nvSpPr>
          <p:cNvPr id="4" name="TextBox 3">
            <a:extLst>
              <a:ext uri="{FF2B5EF4-FFF2-40B4-BE49-F238E27FC236}">
                <a16:creationId xmlns:a16="http://schemas.microsoft.com/office/drawing/2014/main" id="{95341FFC-B51E-9AE3-B76F-E36B3CEAD33F}"/>
              </a:ext>
            </a:extLst>
          </p:cNvPr>
          <p:cNvSpPr txBox="1"/>
          <p:nvPr/>
        </p:nvSpPr>
        <p:spPr>
          <a:xfrm>
            <a:off x="7248128" y="2348880"/>
            <a:ext cx="4248471" cy="738664"/>
          </a:xfrm>
          <a:prstGeom prst="rect">
            <a:avLst/>
          </a:prstGeom>
          <a:noFill/>
        </p:spPr>
        <p:txBody>
          <a:bodyPr wrap="square" rtlCol="0">
            <a:spAutoFit/>
          </a:bodyPr>
          <a:lstStyle/>
          <a:p>
            <a:r>
              <a:rPr lang="en-IN" dirty="0">
                <a:solidFill>
                  <a:srgbClr val="FF0000"/>
                </a:solidFill>
              </a:rPr>
              <a:t>Observations: </a:t>
            </a:r>
            <a:r>
              <a:rPr lang="en-US" dirty="0"/>
              <a:t>Claims were ordered based on their status, assigning numerical values to 'Pending', 'Approved', and 'Rejected' statuses.</a:t>
            </a:r>
            <a:endParaRPr lang="en-IN" dirty="0"/>
          </a:p>
        </p:txBody>
      </p:sp>
    </p:spTree>
    <p:extLst>
      <p:ext uri="{BB962C8B-B14F-4D97-AF65-F5344CB8AC3E}">
        <p14:creationId xmlns:p14="http://schemas.microsoft.com/office/powerpoint/2010/main" val="139880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3114-CDDF-6590-95E3-CE3B1F1430FF}"/>
              </a:ext>
            </a:extLst>
          </p:cNvPr>
          <p:cNvSpPr>
            <a:spLocks noGrp="1"/>
          </p:cNvSpPr>
          <p:nvPr>
            <p:ph type="title"/>
          </p:nvPr>
        </p:nvSpPr>
        <p:spPr>
          <a:xfrm>
            <a:off x="5447320" y="-99392"/>
            <a:ext cx="1297360" cy="759619"/>
          </a:xfrm>
        </p:spPr>
        <p:txBody>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Views</a:t>
            </a:r>
            <a:endParaRPr lang="en-IN" sz="28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44F7FBED-A691-93E1-CDA1-E6EB9214CC82}"/>
              </a:ext>
            </a:extLst>
          </p:cNvPr>
          <p:cNvPicPr>
            <a:picLocks noChangeAspect="1"/>
          </p:cNvPicPr>
          <p:nvPr/>
        </p:nvPicPr>
        <p:blipFill>
          <a:blip r:embed="rId2"/>
          <a:stretch>
            <a:fillRect/>
          </a:stretch>
        </p:blipFill>
        <p:spPr>
          <a:xfrm>
            <a:off x="407368" y="908720"/>
            <a:ext cx="5832648" cy="4712989"/>
          </a:xfrm>
          <a:prstGeom prst="rect">
            <a:avLst/>
          </a:prstGeom>
        </p:spPr>
      </p:pic>
      <p:sp>
        <p:nvSpPr>
          <p:cNvPr id="4" name="TextBox 3">
            <a:extLst>
              <a:ext uri="{FF2B5EF4-FFF2-40B4-BE49-F238E27FC236}">
                <a16:creationId xmlns:a16="http://schemas.microsoft.com/office/drawing/2014/main" id="{9820D7CB-3FF3-2581-727C-C48AC34753B9}"/>
              </a:ext>
            </a:extLst>
          </p:cNvPr>
          <p:cNvSpPr txBox="1"/>
          <p:nvPr/>
        </p:nvSpPr>
        <p:spPr>
          <a:xfrm>
            <a:off x="7248128" y="2348880"/>
            <a:ext cx="3888432" cy="1169551"/>
          </a:xfrm>
          <a:prstGeom prst="rect">
            <a:avLst/>
          </a:prstGeom>
          <a:noFill/>
        </p:spPr>
        <p:txBody>
          <a:bodyPr wrap="square" rtlCol="0">
            <a:spAutoFit/>
          </a:bodyPr>
          <a:lstStyle/>
          <a:p>
            <a:r>
              <a:rPr lang="en-IN" dirty="0">
                <a:solidFill>
                  <a:srgbClr val="FF0000"/>
                </a:solidFill>
              </a:rPr>
              <a:t>Observations: </a:t>
            </a:r>
            <a:r>
              <a:rPr lang="en-US" dirty="0"/>
              <a:t>A view Patients Claim Summary was created to show each patient's total number and amount of claims, and another view Public Patient Details was created with patient IDs and names.</a:t>
            </a:r>
            <a:r>
              <a:rPr lang="en-IN" dirty="0"/>
              <a:t> </a:t>
            </a:r>
          </a:p>
        </p:txBody>
      </p:sp>
    </p:spTree>
    <p:extLst>
      <p:ext uri="{BB962C8B-B14F-4D97-AF65-F5344CB8AC3E}">
        <p14:creationId xmlns:p14="http://schemas.microsoft.com/office/powerpoint/2010/main" val="407883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7FB9-C73A-C2B1-3B31-B95014C6AD1F}"/>
              </a:ext>
            </a:extLst>
          </p:cNvPr>
          <p:cNvSpPr>
            <a:spLocks noGrp="1"/>
          </p:cNvSpPr>
          <p:nvPr>
            <p:ph type="title"/>
          </p:nvPr>
        </p:nvSpPr>
        <p:spPr>
          <a:xfrm>
            <a:off x="4007768" y="10802"/>
            <a:ext cx="3672408" cy="576064"/>
          </a:xfrm>
        </p:spPr>
        <p:txBody>
          <a:bodyPr>
            <a:normAutofit fontScale="90000"/>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Entity Identification</a:t>
            </a:r>
            <a:endPar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Picture 2">
            <a:extLst>
              <a:ext uri="{FF2B5EF4-FFF2-40B4-BE49-F238E27FC236}">
                <a16:creationId xmlns:a16="http://schemas.microsoft.com/office/drawing/2014/main" id="{D57064E1-9AE0-58A0-46ED-51485B39F199}"/>
              </a:ext>
            </a:extLst>
          </p:cNvPr>
          <p:cNvPicPr>
            <a:picLocks noChangeAspect="1"/>
          </p:cNvPicPr>
          <p:nvPr/>
        </p:nvPicPr>
        <p:blipFill>
          <a:blip r:embed="rId2"/>
          <a:stretch>
            <a:fillRect/>
          </a:stretch>
        </p:blipFill>
        <p:spPr>
          <a:xfrm>
            <a:off x="189105" y="692696"/>
            <a:ext cx="5261062" cy="4464496"/>
          </a:xfrm>
          <a:prstGeom prst="rect">
            <a:avLst/>
          </a:prstGeom>
        </p:spPr>
      </p:pic>
      <p:pic>
        <p:nvPicPr>
          <p:cNvPr id="4" name="Picture 3">
            <a:extLst>
              <a:ext uri="{FF2B5EF4-FFF2-40B4-BE49-F238E27FC236}">
                <a16:creationId xmlns:a16="http://schemas.microsoft.com/office/drawing/2014/main" id="{AC91935F-2DFB-538A-B377-FCEA10EC14C6}"/>
              </a:ext>
            </a:extLst>
          </p:cNvPr>
          <p:cNvPicPr>
            <a:picLocks noChangeAspect="1"/>
          </p:cNvPicPr>
          <p:nvPr/>
        </p:nvPicPr>
        <p:blipFill>
          <a:blip r:embed="rId3"/>
          <a:stretch>
            <a:fillRect/>
          </a:stretch>
        </p:blipFill>
        <p:spPr>
          <a:xfrm>
            <a:off x="5375920" y="586866"/>
            <a:ext cx="6517039" cy="4392488"/>
          </a:xfrm>
          <a:prstGeom prst="rect">
            <a:avLst/>
          </a:prstGeom>
        </p:spPr>
      </p:pic>
      <p:sp>
        <p:nvSpPr>
          <p:cNvPr id="5" name="TextBox 4">
            <a:extLst>
              <a:ext uri="{FF2B5EF4-FFF2-40B4-BE49-F238E27FC236}">
                <a16:creationId xmlns:a16="http://schemas.microsoft.com/office/drawing/2014/main" id="{41593807-7624-162E-F7C0-C935222D00E2}"/>
              </a:ext>
            </a:extLst>
          </p:cNvPr>
          <p:cNvSpPr txBox="1"/>
          <p:nvPr/>
        </p:nvSpPr>
        <p:spPr>
          <a:xfrm>
            <a:off x="1127448" y="5292711"/>
            <a:ext cx="4248472" cy="954107"/>
          </a:xfrm>
          <a:prstGeom prst="rect">
            <a:avLst/>
          </a:prstGeom>
          <a:noFill/>
        </p:spPr>
        <p:txBody>
          <a:bodyPr wrap="square" rtlCol="0">
            <a:spAutoFit/>
          </a:bodyPr>
          <a:lstStyle/>
          <a:p>
            <a:r>
              <a:rPr lang="en-IN" dirty="0">
                <a:solidFill>
                  <a:srgbClr val="FF0000"/>
                </a:solidFill>
              </a:rPr>
              <a:t>Observations: </a:t>
            </a:r>
            <a:r>
              <a:rPr lang="en-US" dirty="0"/>
              <a:t>Patients stores unique individual records with contact details.</a:t>
            </a:r>
          </a:p>
          <a:p>
            <a:r>
              <a:rPr lang="en-US" dirty="0"/>
              <a:t>Insurance Plans defines coverage and premium details for different plans</a:t>
            </a:r>
            <a:endParaRPr lang="en-IN" dirty="0"/>
          </a:p>
        </p:txBody>
      </p:sp>
      <p:sp>
        <p:nvSpPr>
          <p:cNvPr id="6" name="TextBox 5">
            <a:extLst>
              <a:ext uri="{FF2B5EF4-FFF2-40B4-BE49-F238E27FC236}">
                <a16:creationId xmlns:a16="http://schemas.microsoft.com/office/drawing/2014/main" id="{53152D24-39FF-59B1-5E2F-706CA2576333}"/>
              </a:ext>
            </a:extLst>
          </p:cNvPr>
          <p:cNvSpPr txBox="1"/>
          <p:nvPr/>
        </p:nvSpPr>
        <p:spPr>
          <a:xfrm>
            <a:off x="6456040" y="5157192"/>
            <a:ext cx="3312368" cy="954107"/>
          </a:xfrm>
          <a:prstGeom prst="rect">
            <a:avLst/>
          </a:prstGeom>
          <a:noFill/>
        </p:spPr>
        <p:txBody>
          <a:bodyPr wrap="square" rtlCol="0">
            <a:spAutoFit/>
          </a:bodyPr>
          <a:lstStyle/>
          <a:p>
            <a:r>
              <a:rPr lang="en-IN" dirty="0">
                <a:solidFill>
                  <a:srgbClr val="FF0000"/>
                </a:solidFill>
              </a:rPr>
              <a:t>Observations: </a:t>
            </a:r>
            <a:r>
              <a:rPr lang="en-US" dirty="0"/>
              <a:t>Claims tracks patient claims with status and links to Patients. Claims Details provides itemized information for each claim.</a:t>
            </a:r>
            <a:endParaRPr lang="en-IN" dirty="0"/>
          </a:p>
        </p:txBody>
      </p:sp>
    </p:spTree>
    <p:extLst>
      <p:ext uri="{BB962C8B-B14F-4D97-AF65-F5344CB8AC3E}">
        <p14:creationId xmlns:p14="http://schemas.microsoft.com/office/powerpoint/2010/main" val="879658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8738-A782-185C-196A-B5196428B794}"/>
              </a:ext>
            </a:extLst>
          </p:cNvPr>
          <p:cNvSpPr>
            <a:spLocks noGrp="1"/>
          </p:cNvSpPr>
          <p:nvPr>
            <p:ph type="title"/>
          </p:nvPr>
        </p:nvSpPr>
        <p:spPr>
          <a:xfrm>
            <a:off x="5447320" y="33649"/>
            <a:ext cx="1297360" cy="543595"/>
          </a:xfrm>
        </p:spPr>
        <p:txBody>
          <a:bodyPr>
            <a:normAutofit/>
          </a:bodyPr>
          <a:lstStyle/>
          <a:p>
            <a:r>
              <a:rPr lang="en-IN" sz="2800" b="1" dirty="0">
                <a:solidFill>
                  <a:srgbClr val="FF0000"/>
                </a:solidFill>
                <a:effectLst/>
                <a:latin typeface="Lato Black" panose="020F0502020204030203" pitchFamily="34" charset="0"/>
                <a:ea typeface="Lato Black" panose="020F0502020204030203" pitchFamily="34" charset="0"/>
                <a:cs typeface="Lato Black" panose="020F0502020204030203" pitchFamily="34" charset="0"/>
              </a:rPr>
              <a:t>Views</a:t>
            </a:r>
            <a:endParaRPr lang="en-IN" sz="2800" dirty="0"/>
          </a:p>
        </p:txBody>
      </p:sp>
      <p:pic>
        <p:nvPicPr>
          <p:cNvPr id="3" name="Picture 2">
            <a:extLst>
              <a:ext uri="{FF2B5EF4-FFF2-40B4-BE49-F238E27FC236}">
                <a16:creationId xmlns:a16="http://schemas.microsoft.com/office/drawing/2014/main" id="{1E13A355-EE02-F452-D3C3-1670BBA51C98}"/>
              </a:ext>
            </a:extLst>
          </p:cNvPr>
          <p:cNvPicPr>
            <a:picLocks noChangeAspect="1"/>
          </p:cNvPicPr>
          <p:nvPr/>
        </p:nvPicPr>
        <p:blipFill>
          <a:blip r:embed="rId2"/>
          <a:stretch>
            <a:fillRect/>
          </a:stretch>
        </p:blipFill>
        <p:spPr>
          <a:xfrm>
            <a:off x="191344" y="836712"/>
            <a:ext cx="6120680" cy="4968552"/>
          </a:xfrm>
          <a:prstGeom prst="rect">
            <a:avLst/>
          </a:prstGeom>
        </p:spPr>
      </p:pic>
      <p:sp>
        <p:nvSpPr>
          <p:cNvPr id="4" name="TextBox 3">
            <a:extLst>
              <a:ext uri="{FF2B5EF4-FFF2-40B4-BE49-F238E27FC236}">
                <a16:creationId xmlns:a16="http://schemas.microsoft.com/office/drawing/2014/main" id="{5D34A189-884D-5550-4A4A-A423F8C7DDB5}"/>
              </a:ext>
            </a:extLst>
          </p:cNvPr>
          <p:cNvSpPr txBox="1"/>
          <p:nvPr/>
        </p:nvSpPr>
        <p:spPr>
          <a:xfrm>
            <a:off x="6772788" y="2502503"/>
            <a:ext cx="5137248" cy="954107"/>
          </a:xfrm>
          <a:prstGeom prst="rect">
            <a:avLst/>
          </a:prstGeom>
          <a:noFill/>
        </p:spPr>
        <p:txBody>
          <a:bodyPr wrap="square" rtlCol="0">
            <a:spAutoFit/>
          </a:bodyPr>
          <a:lstStyle/>
          <a:p>
            <a:r>
              <a:rPr lang="en-IN" dirty="0">
                <a:solidFill>
                  <a:srgbClr val="FF0000"/>
                </a:solidFill>
              </a:rPr>
              <a:t>Observations: </a:t>
            </a:r>
            <a:r>
              <a:rPr lang="en-US" dirty="0"/>
              <a:t>A view Patients Claim Summary was created to show each patient's total number and amount of claims, and another view Public Patient Details was created with patient IDs and names.</a:t>
            </a:r>
            <a:endParaRPr lang="en-IN" dirty="0"/>
          </a:p>
        </p:txBody>
      </p:sp>
    </p:spTree>
    <p:extLst>
      <p:ext uri="{BB962C8B-B14F-4D97-AF65-F5344CB8AC3E}">
        <p14:creationId xmlns:p14="http://schemas.microsoft.com/office/powerpoint/2010/main" val="345740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0AF3-926B-2B5B-D1CA-3602889D4544}"/>
              </a:ext>
            </a:extLst>
          </p:cNvPr>
          <p:cNvSpPr>
            <a:spLocks noGrp="1"/>
          </p:cNvSpPr>
          <p:nvPr>
            <p:ph type="title"/>
          </p:nvPr>
        </p:nvSpPr>
        <p:spPr>
          <a:xfrm>
            <a:off x="4167798" y="11088"/>
            <a:ext cx="3672408" cy="450051"/>
          </a:xfrm>
        </p:spPr>
        <p:txBody>
          <a:bodyPr>
            <a:normAutofit fontScale="90000"/>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Entity Identification</a:t>
            </a:r>
            <a:endParaRPr lang="en-IN" sz="3200" dirty="0"/>
          </a:p>
        </p:txBody>
      </p:sp>
      <p:pic>
        <p:nvPicPr>
          <p:cNvPr id="4" name="Picture 3">
            <a:extLst>
              <a:ext uri="{FF2B5EF4-FFF2-40B4-BE49-F238E27FC236}">
                <a16:creationId xmlns:a16="http://schemas.microsoft.com/office/drawing/2014/main" id="{ECBB1AD9-54EA-3975-A22A-D3BE4F90205A}"/>
              </a:ext>
            </a:extLst>
          </p:cNvPr>
          <p:cNvPicPr>
            <a:picLocks noChangeAspect="1"/>
          </p:cNvPicPr>
          <p:nvPr/>
        </p:nvPicPr>
        <p:blipFill>
          <a:blip r:embed="rId2"/>
          <a:stretch>
            <a:fillRect/>
          </a:stretch>
        </p:blipFill>
        <p:spPr>
          <a:xfrm>
            <a:off x="88776" y="697901"/>
            <a:ext cx="6007224" cy="4464496"/>
          </a:xfrm>
          <a:prstGeom prst="rect">
            <a:avLst/>
          </a:prstGeom>
        </p:spPr>
      </p:pic>
      <p:pic>
        <p:nvPicPr>
          <p:cNvPr id="6" name="Picture 5">
            <a:extLst>
              <a:ext uri="{FF2B5EF4-FFF2-40B4-BE49-F238E27FC236}">
                <a16:creationId xmlns:a16="http://schemas.microsoft.com/office/drawing/2014/main" id="{B2386E9C-E8E6-2AE8-E5E6-8CA1062F4453}"/>
              </a:ext>
            </a:extLst>
          </p:cNvPr>
          <p:cNvPicPr>
            <a:picLocks noChangeAspect="1"/>
          </p:cNvPicPr>
          <p:nvPr/>
        </p:nvPicPr>
        <p:blipFill>
          <a:blip r:embed="rId3"/>
          <a:stretch>
            <a:fillRect/>
          </a:stretch>
        </p:blipFill>
        <p:spPr>
          <a:xfrm>
            <a:off x="5015880" y="1196752"/>
            <a:ext cx="6408712" cy="2232248"/>
          </a:xfrm>
          <a:prstGeom prst="rect">
            <a:avLst/>
          </a:prstGeom>
        </p:spPr>
      </p:pic>
      <p:sp>
        <p:nvSpPr>
          <p:cNvPr id="7" name="TextBox 6">
            <a:extLst>
              <a:ext uri="{FF2B5EF4-FFF2-40B4-BE49-F238E27FC236}">
                <a16:creationId xmlns:a16="http://schemas.microsoft.com/office/drawing/2014/main" id="{CFFE4D98-E462-55EC-6886-06971B4FD249}"/>
              </a:ext>
            </a:extLst>
          </p:cNvPr>
          <p:cNvSpPr txBox="1"/>
          <p:nvPr/>
        </p:nvSpPr>
        <p:spPr>
          <a:xfrm>
            <a:off x="4041784" y="5074988"/>
            <a:ext cx="3924435" cy="1169551"/>
          </a:xfrm>
          <a:prstGeom prst="rect">
            <a:avLst/>
          </a:prstGeom>
          <a:noFill/>
        </p:spPr>
        <p:txBody>
          <a:bodyPr wrap="square" rtlCol="0">
            <a:spAutoFit/>
          </a:bodyPr>
          <a:lstStyle/>
          <a:p>
            <a:r>
              <a:rPr lang="en-IN" dirty="0">
                <a:solidFill>
                  <a:srgbClr val="FF0000"/>
                </a:solidFill>
              </a:rPr>
              <a:t>Observations : </a:t>
            </a:r>
            <a:r>
              <a:rPr lang="en-US" dirty="0"/>
              <a:t>Insurance Companies stores names and contact information for insurance providers.</a:t>
            </a:r>
          </a:p>
          <a:p>
            <a:r>
              <a:rPr lang="en-US" dirty="0"/>
              <a:t>Policy Holders links patients to their insurance plans with start and end dates.</a:t>
            </a:r>
            <a:endParaRPr lang="en-IN" dirty="0"/>
          </a:p>
        </p:txBody>
      </p:sp>
    </p:spTree>
    <p:extLst>
      <p:ext uri="{BB962C8B-B14F-4D97-AF65-F5344CB8AC3E}">
        <p14:creationId xmlns:p14="http://schemas.microsoft.com/office/powerpoint/2010/main" val="397348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0D5D-D2E7-50DF-DA29-7C28D81F715C}"/>
              </a:ext>
            </a:extLst>
          </p:cNvPr>
          <p:cNvSpPr>
            <a:spLocks noGrp="1"/>
          </p:cNvSpPr>
          <p:nvPr>
            <p:ph type="title"/>
          </p:nvPr>
        </p:nvSpPr>
        <p:spPr>
          <a:xfrm>
            <a:off x="3863752" y="1256"/>
            <a:ext cx="3672408" cy="504056"/>
          </a:xfrm>
        </p:spPr>
        <p:txBody>
          <a:bodyPr>
            <a:normAutofit fontScale="90000"/>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Entity Identification</a:t>
            </a:r>
            <a:endParaRPr lang="en-IN" sz="3200" dirty="0"/>
          </a:p>
        </p:txBody>
      </p:sp>
      <p:pic>
        <p:nvPicPr>
          <p:cNvPr id="4" name="Picture 3">
            <a:extLst>
              <a:ext uri="{FF2B5EF4-FFF2-40B4-BE49-F238E27FC236}">
                <a16:creationId xmlns:a16="http://schemas.microsoft.com/office/drawing/2014/main" id="{97DB64B5-4E43-F97C-59C6-ABC1BAFB6F20}"/>
              </a:ext>
            </a:extLst>
          </p:cNvPr>
          <p:cNvPicPr>
            <a:picLocks noChangeAspect="1"/>
          </p:cNvPicPr>
          <p:nvPr/>
        </p:nvPicPr>
        <p:blipFill>
          <a:blip r:embed="rId2"/>
          <a:stretch>
            <a:fillRect/>
          </a:stretch>
        </p:blipFill>
        <p:spPr>
          <a:xfrm>
            <a:off x="1991544" y="606648"/>
            <a:ext cx="7776864" cy="4435856"/>
          </a:xfrm>
          <a:prstGeom prst="rect">
            <a:avLst/>
          </a:prstGeom>
        </p:spPr>
      </p:pic>
      <p:sp>
        <p:nvSpPr>
          <p:cNvPr id="5" name="TextBox 4">
            <a:extLst>
              <a:ext uri="{FF2B5EF4-FFF2-40B4-BE49-F238E27FC236}">
                <a16:creationId xmlns:a16="http://schemas.microsoft.com/office/drawing/2014/main" id="{5C651D5B-AABF-3FA8-A521-966B36862E44}"/>
              </a:ext>
            </a:extLst>
          </p:cNvPr>
          <p:cNvSpPr txBox="1"/>
          <p:nvPr/>
        </p:nvSpPr>
        <p:spPr>
          <a:xfrm>
            <a:off x="3143673" y="5075892"/>
            <a:ext cx="4968552" cy="738664"/>
          </a:xfrm>
          <a:prstGeom prst="rect">
            <a:avLst/>
          </a:prstGeom>
          <a:noFill/>
        </p:spPr>
        <p:txBody>
          <a:bodyPr wrap="square" rtlCol="0">
            <a:spAutoFit/>
          </a:bodyPr>
          <a:lstStyle/>
          <a:p>
            <a:r>
              <a:rPr lang="en-IN" dirty="0">
                <a:solidFill>
                  <a:srgbClr val="FF0000"/>
                </a:solidFill>
              </a:rPr>
              <a:t>Observations : </a:t>
            </a:r>
            <a:r>
              <a:rPr lang="en-US" dirty="0"/>
              <a:t>The PATIENTS table's NAME column size was altered, and the CLAIMSDETAILS table was renamed to CLAIMITEMS.</a:t>
            </a:r>
            <a:endParaRPr lang="en-IN" dirty="0"/>
          </a:p>
        </p:txBody>
      </p:sp>
    </p:spTree>
    <p:extLst>
      <p:ext uri="{BB962C8B-B14F-4D97-AF65-F5344CB8AC3E}">
        <p14:creationId xmlns:p14="http://schemas.microsoft.com/office/powerpoint/2010/main" val="87407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A8D7-8D34-5AD8-14D9-A51474ADD530}"/>
              </a:ext>
            </a:extLst>
          </p:cNvPr>
          <p:cNvSpPr>
            <a:spLocks noGrp="1"/>
          </p:cNvSpPr>
          <p:nvPr>
            <p:ph type="title"/>
          </p:nvPr>
        </p:nvSpPr>
        <p:spPr>
          <a:xfrm>
            <a:off x="8184232" y="135267"/>
            <a:ext cx="3672408" cy="288032"/>
          </a:xfrm>
        </p:spPr>
        <p:txBody>
          <a:bodyPr>
            <a:normAutofit fontScale="90000"/>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ER Diagram Design</a:t>
            </a:r>
            <a:endPar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 name="Picture 5">
            <a:extLst>
              <a:ext uri="{FF2B5EF4-FFF2-40B4-BE49-F238E27FC236}">
                <a16:creationId xmlns:a16="http://schemas.microsoft.com/office/drawing/2014/main" id="{1FC8BB51-B28E-1A85-9B1C-F88BA9CCA749}"/>
              </a:ext>
            </a:extLst>
          </p:cNvPr>
          <p:cNvPicPr>
            <a:picLocks noChangeAspect="1"/>
          </p:cNvPicPr>
          <p:nvPr/>
        </p:nvPicPr>
        <p:blipFill>
          <a:blip r:embed="rId2"/>
          <a:stretch>
            <a:fillRect/>
          </a:stretch>
        </p:blipFill>
        <p:spPr>
          <a:xfrm>
            <a:off x="0" y="0"/>
            <a:ext cx="7128792" cy="6858000"/>
          </a:xfrm>
          <a:prstGeom prst="rect">
            <a:avLst/>
          </a:prstGeom>
        </p:spPr>
      </p:pic>
      <p:sp>
        <p:nvSpPr>
          <p:cNvPr id="7" name="TextBox 6">
            <a:extLst>
              <a:ext uri="{FF2B5EF4-FFF2-40B4-BE49-F238E27FC236}">
                <a16:creationId xmlns:a16="http://schemas.microsoft.com/office/drawing/2014/main" id="{499EA148-01FA-9637-6AE0-0F5BC2956C7F}"/>
              </a:ext>
            </a:extLst>
          </p:cNvPr>
          <p:cNvSpPr txBox="1"/>
          <p:nvPr/>
        </p:nvSpPr>
        <p:spPr>
          <a:xfrm>
            <a:off x="7824192" y="2259449"/>
            <a:ext cx="3744416" cy="1169551"/>
          </a:xfrm>
          <a:prstGeom prst="rect">
            <a:avLst/>
          </a:prstGeom>
          <a:noFill/>
        </p:spPr>
        <p:txBody>
          <a:bodyPr wrap="square" rtlCol="0">
            <a:spAutoFit/>
          </a:bodyPr>
          <a:lstStyle/>
          <a:p>
            <a:r>
              <a:rPr lang="en-IN" dirty="0">
                <a:solidFill>
                  <a:srgbClr val="FF0000"/>
                </a:solidFill>
              </a:rPr>
              <a:t>Observations: </a:t>
            </a:r>
            <a:r>
              <a:rPr lang="en-US" dirty="0"/>
              <a:t>This ER diagram illustrates a health-related database schema with entities for patients, insurance plans/companies, policies, claims, and claim details, linked by relationships.</a:t>
            </a:r>
            <a:endParaRPr lang="en-IN" dirty="0"/>
          </a:p>
        </p:txBody>
      </p:sp>
    </p:spTree>
    <p:extLst>
      <p:ext uri="{BB962C8B-B14F-4D97-AF65-F5344CB8AC3E}">
        <p14:creationId xmlns:p14="http://schemas.microsoft.com/office/powerpoint/2010/main" val="425316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0767-F025-C602-C561-AFB33BFA3BE4}"/>
              </a:ext>
            </a:extLst>
          </p:cNvPr>
          <p:cNvSpPr>
            <a:spLocks noGrp="1"/>
          </p:cNvSpPr>
          <p:nvPr>
            <p:ph type="title"/>
          </p:nvPr>
        </p:nvSpPr>
        <p:spPr>
          <a:xfrm>
            <a:off x="2387588" y="1"/>
            <a:ext cx="7416824" cy="620688"/>
          </a:xfrm>
        </p:spPr>
        <p:txBody>
          <a:bodyPr>
            <a:normAutofit/>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Insertion and Manipulation (DML)</a:t>
            </a:r>
            <a:endPar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E196FFE5-1395-1B48-F21F-9FBD48703238}"/>
              </a:ext>
            </a:extLst>
          </p:cNvPr>
          <p:cNvPicPr>
            <a:picLocks noChangeAspect="1"/>
          </p:cNvPicPr>
          <p:nvPr/>
        </p:nvPicPr>
        <p:blipFill>
          <a:blip r:embed="rId2"/>
          <a:stretch>
            <a:fillRect/>
          </a:stretch>
        </p:blipFill>
        <p:spPr>
          <a:xfrm>
            <a:off x="299356" y="620689"/>
            <a:ext cx="5256584" cy="4728059"/>
          </a:xfrm>
          <a:prstGeom prst="rect">
            <a:avLst/>
          </a:prstGeom>
        </p:spPr>
      </p:pic>
      <p:pic>
        <p:nvPicPr>
          <p:cNvPr id="6" name="Picture 5">
            <a:extLst>
              <a:ext uri="{FF2B5EF4-FFF2-40B4-BE49-F238E27FC236}">
                <a16:creationId xmlns:a16="http://schemas.microsoft.com/office/drawing/2014/main" id="{21A037BF-F714-E6D9-2DD2-E44DDD555B02}"/>
              </a:ext>
            </a:extLst>
          </p:cNvPr>
          <p:cNvPicPr>
            <a:picLocks noChangeAspect="1"/>
          </p:cNvPicPr>
          <p:nvPr/>
        </p:nvPicPr>
        <p:blipFill>
          <a:blip r:embed="rId3"/>
          <a:stretch>
            <a:fillRect/>
          </a:stretch>
        </p:blipFill>
        <p:spPr>
          <a:xfrm>
            <a:off x="5663952" y="828904"/>
            <a:ext cx="5693893" cy="4401868"/>
          </a:xfrm>
          <a:prstGeom prst="rect">
            <a:avLst/>
          </a:prstGeom>
        </p:spPr>
      </p:pic>
      <p:sp>
        <p:nvSpPr>
          <p:cNvPr id="7" name="TextBox 6">
            <a:extLst>
              <a:ext uri="{FF2B5EF4-FFF2-40B4-BE49-F238E27FC236}">
                <a16:creationId xmlns:a16="http://schemas.microsoft.com/office/drawing/2014/main" id="{95A8EBD7-C770-2C7D-272D-703545940595}"/>
              </a:ext>
            </a:extLst>
          </p:cNvPr>
          <p:cNvSpPr txBox="1"/>
          <p:nvPr/>
        </p:nvSpPr>
        <p:spPr>
          <a:xfrm>
            <a:off x="1343472" y="5446216"/>
            <a:ext cx="3168352" cy="523220"/>
          </a:xfrm>
          <a:prstGeom prst="rect">
            <a:avLst/>
          </a:prstGeom>
          <a:noFill/>
        </p:spPr>
        <p:txBody>
          <a:bodyPr wrap="square" rtlCol="0">
            <a:spAutoFit/>
          </a:bodyPr>
          <a:lstStyle/>
          <a:p>
            <a:r>
              <a:rPr lang="en-IN" dirty="0">
                <a:solidFill>
                  <a:srgbClr val="FF0000"/>
                </a:solidFill>
              </a:rPr>
              <a:t>Observations: </a:t>
            </a:r>
            <a:r>
              <a:rPr lang="en-US" dirty="0"/>
              <a:t>The Table inserts initial data records into the PATIENTS table</a:t>
            </a:r>
            <a:endParaRPr lang="en-IN" dirty="0"/>
          </a:p>
        </p:txBody>
      </p:sp>
      <p:sp>
        <p:nvSpPr>
          <p:cNvPr id="8" name="TextBox 7">
            <a:extLst>
              <a:ext uri="{FF2B5EF4-FFF2-40B4-BE49-F238E27FC236}">
                <a16:creationId xmlns:a16="http://schemas.microsoft.com/office/drawing/2014/main" id="{C4368573-7B33-8805-8DD5-8CE91B276C67}"/>
              </a:ext>
            </a:extLst>
          </p:cNvPr>
          <p:cNvSpPr txBox="1"/>
          <p:nvPr/>
        </p:nvSpPr>
        <p:spPr>
          <a:xfrm>
            <a:off x="7248128" y="5338494"/>
            <a:ext cx="3384375" cy="738664"/>
          </a:xfrm>
          <a:prstGeom prst="rect">
            <a:avLst/>
          </a:prstGeom>
          <a:noFill/>
        </p:spPr>
        <p:txBody>
          <a:bodyPr wrap="square" rtlCol="0">
            <a:spAutoFit/>
          </a:bodyPr>
          <a:lstStyle/>
          <a:p>
            <a:r>
              <a:rPr lang="en-IN" dirty="0">
                <a:solidFill>
                  <a:srgbClr val="FF0000"/>
                </a:solidFill>
              </a:rPr>
              <a:t>Observations: </a:t>
            </a:r>
            <a:r>
              <a:rPr lang="en-US" dirty="0"/>
              <a:t>The Table adds sample entries for various insurance plans into the INSURANCEPLANS table.</a:t>
            </a:r>
            <a:endParaRPr lang="en-IN" dirty="0"/>
          </a:p>
        </p:txBody>
      </p:sp>
    </p:spTree>
    <p:extLst>
      <p:ext uri="{BB962C8B-B14F-4D97-AF65-F5344CB8AC3E}">
        <p14:creationId xmlns:p14="http://schemas.microsoft.com/office/powerpoint/2010/main" val="198559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A438-E109-F9CA-8AB3-DBB9E5FFDEDC}"/>
              </a:ext>
            </a:extLst>
          </p:cNvPr>
          <p:cNvSpPr>
            <a:spLocks noGrp="1"/>
          </p:cNvSpPr>
          <p:nvPr>
            <p:ph type="title"/>
          </p:nvPr>
        </p:nvSpPr>
        <p:spPr>
          <a:xfrm>
            <a:off x="2999656" y="4724"/>
            <a:ext cx="7490048" cy="466155"/>
          </a:xfrm>
        </p:spPr>
        <p:txBody>
          <a:bodyPr>
            <a:normAutofit fontScale="90000"/>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Insertion and Manipulation (DML)</a:t>
            </a:r>
            <a:endParaRPr lang="en-IN" sz="2800" dirty="0"/>
          </a:p>
        </p:txBody>
      </p:sp>
      <p:pic>
        <p:nvPicPr>
          <p:cNvPr id="4" name="Picture 3">
            <a:extLst>
              <a:ext uri="{FF2B5EF4-FFF2-40B4-BE49-F238E27FC236}">
                <a16:creationId xmlns:a16="http://schemas.microsoft.com/office/drawing/2014/main" id="{226C40B8-6433-0AB4-CD6B-8904CCA426C5}"/>
              </a:ext>
            </a:extLst>
          </p:cNvPr>
          <p:cNvPicPr>
            <a:picLocks noChangeAspect="1"/>
          </p:cNvPicPr>
          <p:nvPr/>
        </p:nvPicPr>
        <p:blipFill>
          <a:blip r:embed="rId2"/>
          <a:stretch>
            <a:fillRect/>
          </a:stretch>
        </p:blipFill>
        <p:spPr>
          <a:xfrm>
            <a:off x="4285" y="470879"/>
            <a:ext cx="5515651" cy="4830329"/>
          </a:xfrm>
          <a:prstGeom prst="rect">
            <a:avLst/>
          </a:prstGeom>
        </p:spPr>
      </p:pic>
      <p:pic>
        <p:nvPicPr>
          <p:cNvPr id="6" name="Picture 5">
            <a:extLst>
              <a:ext uri="{FF2B5EF4-FFF2-40B4-BE49-F238E27FC236}">
                <a16:creationId xmlns:a16="http://schemas.microsoft.com/office/drawing/2014/main" id="{64AEFC2B-7B78-735A-C3C2-6B036144BB19}"/>
              </a:ext>
            </a:extLst>
          </p:cNvPr>
          <p:cNvPicPr>
            <a:picLocks noChangeAspect="1"/>
          </p:cNvPicPr>
          <p:nvPr/>
        </p:nvPicPr>
        <p:blipFill>
          <a:blip r:embed="rId3"/>
          <a:stretch>
            <a:fillRect/>
          </a:stretch>
        </p:blipFill>
        <p:spPr>
          <a:xfrm>
            <a:off x="5807968" y="548681"/>
            <a:ext cx="5515651" cy="4752528"/>
          </a:xfrm>
          <a:prstGeom prst="rect">
            <a:avLst/>
          </a:prstGeom>
        </p:spPr>
      </p:pic>
      <p:sp>
        <p:nvSpPr>
          <p:cNvPr id="7" name="TextBox 6">
            <a:extLst>
              <a:ext uri="{FF2B5EF4-FFF2-40B4-BE49-F238E27FC236}">
                <a16:creationId xmlns:a16="http://schemas.microsoft.com/office/drawing/2014/main" id="{4A78EB6D-4036-6E21-5A49-A35D2364A5F6}"/>
              </a:ext>
            </a:extLst>
          </p:cNvPr>
          <p:cNvSpPr txBox="1"/>
          <p:nvPr/>
        </p:nvSpPr>
        <p:spPr>
          <a:xfrm>
            <a:off x="1055440" y="5398031"/>
            <a:ext cx="4104456" cy="738664"/>
          </a:xfrm>
          <a:prstGeom prst="rect">
            <a:avLst/>
          </a:prstGeom>
          <a:noFill/>
        </p:spPr>
        <p:txBody>
          <a:bodyPr wrap="square" rtlCol="0">
            <a:spAutoFit/>
          </a:bodyPr>
          <a:lstStyle/>
          <a:p>
            <a:r>
              <a:rPr lang="en-IN" dirty="0">
                <a:solidFill>
                  <a:srgbClr val="FF0000"/>
                </a:solidFill>
              </a:rPr>
              <a:t>Observations: </a:t>
            </a:r>
            <a:r>
              <a:rPr lang="en-US" dirty="0"/>
              <a:t>The Table populates the CLAIMS table with initial claim records, including patient IDs, claim dates, amounts, and statuses.</a:t>
            </a:r>
            <a:endParaRPr lang="en-IN" dirty="0"/>
          </a:p>
        </p:txBody>
      </p:sp>
      <p:sp>
        <p:nvSpPr>
          <p:cNvPr id="8" name="TextBox 7">
            <a:extLst>
              <a:ext uri="{FF2B5EF4-FFF2-40B4-BE49-F238E27FC236}">
                <a16:creationId xmlns:a16="http://schemas.microsoft.com/office/drawing/2014/main" id="{719FC21E-6EC2-1E77-C7C0-738D928396BE}"/>
              </a:ext>
            </a:extLst>
          </p:cNvPr>
          <p:cNvSpPr txBox="1"/>
          <p:nvPr/>
        </p:nvSpPr>
        <p:spPr>
          <a:xfrm>
            <a:off x="6240016" y="5379732"/>
            <a:ext cx="5515651" cy="738664"/>
          </a:xfrm>
          <a:prstGeom prst="rect">
            <a:avLst/>
          </a:prstGeom>
          <a:noFill/>
        </p:spPr>
        <p:txBody>
          <a:bodyPr wrap="square" rtlCol="0">
            <a:spAutoFit/>
          </a:bodyPr>
          <a:lstStyle/>
          <a:p>
            <a:r>
              <a:rPr lang="en-IN" dirty="0">
                <a:solidFill>
                  <a:srgbClr val="FF0000"/>
                </a:solidFill>
              </a:rPr>
              <a:t>Observations: </a:t>
            </a:r>
            <a:r>
              <a:rPr lang="en-US" dirty="0"/>
              <a:t>This inserts specific details for individual claim items into the CLAIMITEMS table, referencing corresponding claim IDs and including descriptions and covered amounts</a:t>
            </a:r>
            <a:endParaRPr lang="en-IN" dirty="0"/>
          </a:p>
        </p:txBody>
      </p:sp>
    </p:spTree>
    <p:extLst>
      <p:ext uri="{BB962C8B-B14F-4D97-AF65-F5344CB8AC3E}">
        <p14:creationId xmlns:p14="http://schemas.microsoft.com/office/powerpoint/2010/main" val="176683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1BFE-BED3-5AB0-587E-EE3CC8AAE27C}"/>
              </a:ext>
            </a:extLst>
          </p:cNvPr>
          <p:cNvSpPr>
            <a:spLocks noGrp="1"/>
          </p:cNvSpPr>
          <p:nvPr>
            <p:ph type="title"/>
          </p:nvPr>
        </p:nvSpPr>
        <p:spPr>
          <a:xfrm>
            <a:off x="3071664" y="-8719"/>
            <a:ext cx="7346032" cy="543595"/>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Insertion and Manipulation (DML)</a:t>
            </a:r>
            <a:endParaRPr lang="en-IN" sz="2800" dirty="0"/>
          </a:p>
        </p:txBody>
      </p:sp>
      <p:pic>
        <p:nvPicPr>
          <p:cNvPr id="4" name="Picture 3">
            <a:extLst>
              <a:ext uri="{FF2B5EF4-FFF2-40B4-BE49-F238E27FC236}">
                <a16:creationId xmlns:a16="http://schemas.microsoft.com/office/drawing/2014/main" id="{D95F8C51-FB90-5317-4812-5F8BBD620817}"/>
              </a:ext>
            </a:extLst>
          </p:cNvPr>
          <p:cNvPicPr>
            <a:picLocks noChangeAspect="1"/>
          </p:cNvPicPr>
          <p:nvPr/>
        </p:nvPicPr>
        <p:blipFill>
          <a:blip r:embed="rId2"/>
          <a:stretch>
            <a:fillRect/>
          </a:stretch>
        </p:blipFill>
        <p:spPr>
          <a:xfrm>
            <a:off x="123027" y="534876"/>
            <a:ext cx="5472608" cy="4694324"/>
          </a:xfrm>
          <a:prstGeom prst="rect">
            <a:avLst/>
          </a:prstGeom>
        </p:spPr>
      </p:pic>
      <p:pic>
        <p:nvPicPr>
          <p:cNvPr id="6" name="Picture 5">
            <a:extLst>
              <a:ext uri="{FF2B5EF4-FFF2-40B4-BE49-F238E27FC236}">
                <a16:creationId xmlns:a16="http://schemas.microsoft.com/office/drawing/2014/main" id="{C8A80839-F0A9-57C5-1B66-499792CA3F90}"/>
              </a:ext>
            </a:extLst>
          </p:cNvPr>
          <p:cNvPicPr>
            <a:picLocks noChangeAspect="1"/>
          </p:cNvPicPr>
          <p:nvPr/>
        </p:nvPicPr>
        <p:blipFill>
          <a:blip r:embed="rId3"/>
          <a:stretch>
            <a:fillRect/>
          </a:stretch>
        </p:blipFill>
        <p:spPr>
          <a:xfrm>
            <a:off x="6096000" y="793806"/>
            <a:ext cx="5472608" cy="4176464"/>
          </a:xfrm>
          <a:prstGeom prst="rect">
            <a:avLst/>
          </a:prstGeom>
        </p:spPr>
      </p:pic>
      <p:sp>
        <p:nvSpPr>
          <p:cNvPr id="7" name="TextBox 6">
            <a:extLst>
              <a:ext uri="{FF2B5EF4-FFF2-40B4-BE49-F238E27FC236}">
                <a16:creationId xmlns:a16="http://schemas.microsoft.com/office/drawing/2014/main" id="{E6626886-E99E-F9AE-AEBB-315B23AA2976}"/>
              </a:ext>
            </a:extLst>
          </p:cNvPr>
          <p:cNvSpPr txBox="1"/>
          <p:nvPr/>
        </p:nvSpPr>
        <p:spPr>
          <a:xfrm>
            <a:off x="767408" y="5229200"/>
            <a:ext cx="4680520" cy="738664"/>
          </a:xfrm>
          <a:prstGeom prst="rect">
            <a:avLst/>
          </a:prstGeom>
          <a:noFill/>
        </p:spPr>
        <p:txBody>
          <a:bodyPr wrap="square" rtlCol="0">
            <a:spAutoFit/>
          </a:bodyPr>
          <a:lstStyle/>
          <a:p>
            <a:r>
              <a:rPr lang="en-IN" dirty="0">
                <a:solidFill>
                  <a:srgbClr val="FF0000"/>
                </a:solidFill>
              </a:rPr>
              <a:t>Observations: </a:t>
            </a:r>
            <a:r>
              <a:rPr lang="en-US" dirty="0">
                <a:solidFill>
                  <a:schemeClr val="tx1"/>
                </a:solidFill>
              </a:rPr>
              <a:t>Inserting </a:t>
            </a:r>
            <a:r>
              <a:rPr lang="en-US" dirty="0"/>
              <a:t>records for various insurance companies with their names and contact information into the INSURANCE COMPANIES table.</a:t>
            </a:r>
            <a:endParaRPr lang="en-IN" dirty="0"/>
          </a:p>
        </p:txBody>
      </p:sp>
      <p:sp>
        <p:nvSpPr>
          <p:cNvPr id="8" name="TextBox 7">
            <a:extLst>
              <a:ext uri="{FF2B5EF4-FFF2-40B4-BE49-F238E27FC236}">
                <a16:creationId xmlns:a16="http://schemas.microsoft.com/office/drawing/2014/main" id="{1B7F5508-D9F0-F390-5697-5C23B16F13E3}"/>
              </a:ext>
            </a:extLst>
          </p:cNvPr>
          <p:cNvSpPr txBox="1"/>
          <p:nvPr/>
        </p:nvSpPr>
        <p:spPr>
          <a:xfrm>
            <a:off x="6600056" y="5085184"/>
            <a:ext cx="5256584" cy="738664"/>
          </a:xfrm>
          <a:prstGeom prst="rect">
            <a:avLst/>
          </a:prstGeom>
          <a:noFill/>
        </p:spPr>
        <p:txBody>
          <a:bodyPr wrap="square" rtlCol="0">
            <a:spAutoFit/>
          </a:bodyPr>
          <a:lstStyle/>
          <a:p>
            <a:r>
              <a:rPr lang="en-IN" dirty="0">
                <a:solidFill>
                  <a:srgbClr val="FF0000"/>
                </a:solidFill>
              </a:rPr>
              <a:t>Observations: </a:t>
            </a:r>
            <a:r>
              <a:rPr lang="en-US" dirty="0">
                <a:solidFill>
                  <a:schemeClr val="tx1"/>
                </a:solidFill>
              </a:rPr>
              <a:t>Inserting </a:t>
            </a:r>
            <a:r>
              <a:rPr lang="en-US" dirty="0"/>
              <a:t>records linking patients to their insurance plans with specific start and end dates into the POLICY HOLDERS table.</a:t>
            </a:r>
            <a:endParaRPr lang="en-IN" dirty="0"/>
          </a:p>
        </p:txBody>
      </p:sp>
    </p:spTree>
    <p:extLst>
      <p:ext uri="{BB962C8B-B14F-4D97-AF65-F5344CB8AC3E}">
        <p14:creationId xmlns:p14="http://schemas.microsoft.com/office/powerpoint/2010/main" val="23576100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1186</Words>
  <Application>Microsoft Office PowerPoint</Application>
  <PresentationFormat>Widescreen</PresentationFormat>
  <Paragraphs>79</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Libre Baskerville</vt:lpstr>
      <vt:lpstr>Calibri</vt:lpstr>
      <vt:lpstr>Lato Black</vt:lpstr>
      <vt:lpstr>Office Theme</vt:lpstr>
      <vt:lpstr>PowerPoint Presentation</vt:lpstr>
      <vt:lpstr>PowerPoint Presentation</vt:lpstr>
      <vt:lpstr>Entity Identification</vt:lpstr>
      <vt:lpstr>Entity Identification</vt:lpstr>
      <vt:lpstr>Entity Identification</vt:lpstr>
      <vt:lpstr>ER Diagram Design</vt:lpstr>
      <vt:lpstr>Data Insertion and Manipulation (DML)</vt:lpstr>
      <vt:lpstr>Data Insertion and Manipulation (DML)</vt:lpstr>
      <vt:lpstr>Data Insertion and Manipulation (DML)</vt:lpstr>
      <vt:lpstr>Data Insertion and Manipulation (DML)</vt:lpstr>
      <vt:lpstr>SELECT Queries &amp; Filtering</vt:lpstr>
      <vt:lpstr>SELECT Queries &amp; Filtering</vt:lpstr>
      <vt:lpstr>SELECT Queries &amp; Filtering</vt:lpstr>
      <vt:lpstr>Sorting, Distinct, and Pagination</vt:lpstr>
      <vt:lpstr>Sorting, Distinct, and Pagination</vt:lpstr>
      <vt:lpstr>Aggregate Functions &amp; Grouping</vt:lpstr>
      <vt:lpstr>Aggregate Functions &amp; Grouping</vt:lpstr>
      <vt:lpstr> Joins</vt:lpstr>
      <vt:lpstr> Joins</vt:lpstr>
      <vt:lpstr> Subqueries</vt:lpstr>
      <vt:lpstr> Subqueries</vt:lpstr>
      <vt:lpstr>String Functions</vt:lpstr>
      <vt:lpstr>String Functions</vt:lpstr>
      <vt:lpstr>Date &amp; Time Functions</vt:lpstr>
      <vt:lpstr>Date &amp; Time Functions</vt:lpstr>
      <vt:lpstr>Date &amp; Time Functions</vt:lpstr>
      <vt:lpstr>Conditional Logic &amp; CASE</vt:lpstr>
      <vt:lpstr>Conditional Logic &amp; CASE</vt:lpstr>
      <vt:lpstr>Views</vt:lpstr>
      <vt:lpstr>Views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Raghu Ram Aduri</dc:creator>
  <cp:lastModifiedBy>Shruti Jakkulwar</cp:lastModifiedBy>
  <cp:revision>6</cp:revision>
  <dcterms:created xsi:type="dcterms:W3CDTF">2021-02-16T05:19:01Z</dcterms:created>
  <dcterms:modified xsi:type="dcterms:W3CDTF">2025-05-22T08:55:25Z</dcterms:modified>
</cp:coreProperties>
</file>